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</p:sldIdLst>
  <p:sldSz cy="13716000" cx="24384000"/>
  <p:notesSz cx="6858000" cy="9144000"/>
  <p:embeddedFontLst>
    <p:embeddedFont>
      <p:font typeface="Helvetica Neue"/>
      <p:regular r:id="rId70"/>
      <p:bold r:id="rId71"/>
      <p:italic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24CB7E8-9B97-48E8-9DB2-C058DC7D0E77}">
  <a:tblStyle styleId="{824CB7E8-9B97-48E8-9DB2-C058DC7D0E77}" styleName="Table_0"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254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 b="off" i="off"/>
      <a:tcStyle>
        <a:fill>
          <a:solidFill>
            <a:srgbClr val="2D85B9">
              <a:alpha val="28627"/>
            </a:srgbClr>
          </a:solidFill>
        </a:fill>
      </a:tcStyle>
    </a:band2H>
    <a:band1V>
      <a:tcTxStyle/>
    </a:band1V>
    <a:band2V>
      <a:tcTxStyle/>
    </a:band2V>
    <a:lastCol>
      <a:tcTxStyle/>
    </a:lastCol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254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889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254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889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25400">
              <a:solidFill>
                <a:srgbClr val="5F6568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HelveticaNeue-boldItalic.fntdata"/><Relationship Id="rId72" Type="http://schemas.openxmlformats.org/officeDocument/2006/relationships/font" Target="fonts/HelveticaNeue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HelveticaNeue-bold.fntdata"/><Relationship Id="rId70" Type="http://schemas.openxmlformats.org/officeDocument/2006/relationships/font" Target="fonts/HelveticaNeue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She likes a teaspoon of sugar.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I like a half cup of sugar.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I say risk and it means one thing.  It means another to my PM.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I have so many emotions.  So. Very. Many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I have so many emotions.  So. Very. Many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Defining terms lets us communicate across cross-functional teams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Using the same words AND meanings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It gives us an ability to justify our decisions to people outside our sphere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Give updates that have depth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Help determine what resources we need to apply to a project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Anything that can go wrong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Something awful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 scary situation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 headline bug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Running out of cat food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EVERYBODY PANIC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PRODUCTION IS DOWN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WE ARE ALL GOING TO GET FIRED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5" name="Google Shape;265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Technical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—Loss of data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—Introduction of security flaws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Business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—Revenue cannot be collected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—Critical functions cannot be performed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Morale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—Users have to utilize workarounds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—Slowed workflows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—Utilization of pitchforks and torches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5" name="Google Shape;295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Simply, the likelihood the feature, application, or use case will fail. 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Don’t worry--there’s no math, just thinking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Use historical data to consider if there has been failure before within this application, feature, or use case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Historical data can come in many forms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QCA/RCA documents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QA defects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Tribal knowledge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Talk to everyone!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Miscalculating impact or probability during testing can mean greater failures down the line.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 features do users interact with the most?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How do they interact with these features?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What’s inherently fragile about our code base?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Are there external changes to consider?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How do you feel about it?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Are you proud of the feature?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1" name="Google Shape;331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Modified time table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Environment issues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New or inexperienced team members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Natural disasters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Sickness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Outside pressure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Industry-specific risks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" name="Google Shape;347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Even if we had unlimited resources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“Testing everything” is ridiculous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“Testing everything” is impossible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“Testing everything” is a terrible use of resources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So we assess risk and use this to determine where we focus our testing efforts.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4" name="Google Shape;354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Many times, other humans involved in the project misunderstand ‘testing’.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We have a responsibility to educate them on several points: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 we do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 we have time for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Why we make our choices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This increases our team’s ability to create good software.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We start to make stronger teams that have a better understanding of each other.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Risk becomes part of our sprint’s base work in grooming and sizing.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1" name="Google Shape;361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Giving more attention to one item than another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Raising concerns about a feature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Discussing the need for more resources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Choosing what stories to play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Asking for more time on a project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Manual and automated testing efforts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Google Shape;406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Can we make this easier visually?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Yep--make a risk matrix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Determine a rating system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Doesn’t matter as long as it’s consistent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You can use numbers or phrases like high/med/low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Make your items as granular as possible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Start on the feature level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Then break it down to individual tests or use cases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Determine the Impact of Failure and Probability of Failure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Do math! (#sorrynotsorry)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You will be left with a number that can help you evaluate risk.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3" name="Google Shape;413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Can we make this easier visually?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Yep--make a risk matrix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Determine a rating system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Doesn’t matter as long as it’s consistent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You can use numbers or phrases like high/med/low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Make your items as granular as possible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Start on the feature level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Then break it down to individual tests or use cases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Determine the Impact of Failure and Probability of Failure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Do math! (#sorrynotsorry)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You will be left with a number that can help you evaluate risk.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6" name="Google Shape;426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You can include a breakdown of the types of risk if it’s hard to pull out one number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Usage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Fragility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Merges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Environmental issues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User frustration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User familiarity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Risks may also vary depending on the phase of the project and environment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Google Shape;440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Sitting in a room with an entire team, a project on the rails, and a spreadsheet of issues we’d found.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How do we start telling the story of this project?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How do we argue for more time?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We started by assigning ‘risk’ to features.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This devolved into arguing about what ‘risk’ meant.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Our solution was to break it down into sections and types of risk.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Finally, we could have a meaningful conversation.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 is my job?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Words are terrible!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Defining risk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Using that definition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Risk matrix and examples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We were able to describe the project in terms of risks and effects.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Risk to the user (of catastrophic failure)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Risk to engineering (of technical debt)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Risk to the team (of failing sprints)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When we could fix specific issues (before or after release to production)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I also argued for a ‘pitchfork index.’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Google Shape;461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Look at the whole feature and specific use cases.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How can the feature be used?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How do users interact with the feature in particular use cases?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How likely is that use case?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How likely is that use case to fail?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 happens if that use case fails?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Catastrophic failure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Degraded functionality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No significant impact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Consider outside influences that may contribute to risk.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Think about risk early and often.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6" name="Google Shape;476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The more we talk about risk, the more we can talk about risk.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We begin to identify places that make us ‘nervous’.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We can talk about our ‘gut feelings’ in concrete terms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Everyone has a better idea of what’s involved in implementing or changing features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Our testing predictions become more accurate.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Other humans can predict testing burden.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Better teamwork comes from better communication.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Google Shape;483;p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This lets us evaluate ourselves in terms of thoughtful testing.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Where do we spend most of our time?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Are we looking at the areas that we feel are most risky, or taking the easy stuff first?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Do we have enough resources for the testing burdens we have?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Are we delegating correctly?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We need to self-evaluate and this gives us another metric to look at personally.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0" name="Google Shape;490;p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This gives us a framework to talk about what we’re going to test in a sprint and what needs priority.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Where do we get the most bang for our buck?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 needs the most attention?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 needs the least?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What’s a good candidate for automation?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 should we test on production?  Staging? Dev?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We gain more focus and more thoughtful testing which leads us to a better application.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3" name="Google Shape;513;p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What is my job?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Words are terrible!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Defining risk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Using that definition</a:t>
            </a:r>
            <a:endParaRPr/>
          </a:p>
          <a:p>
            <a:pPr indent="0" lvl="0" marL="228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Risk matrix and examples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Ask questions. Absorb answers. Translate them.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Verify that systems under test preform in the ways that all the stakeholders expect, or help reset those expectations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Educate other humans about ‘testing’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Advocate for quality practices, methodologies, and thought patterns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Defuse bombs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Evaluate and communicate risk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Ask questions. Absorb answers. Translate them.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Verify that systems under test preform in the ways that all the stakeholders expect, or help reset those expectations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Educate other humans about ‘testing’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Advocate for practices, methodologies, and thought patterns that encourage quality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Defuse bombs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Evaluate and communicate risk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showMasterSp="0" type="title">
  <p:cSld name="TITLE">
    <p:bg>
      <p:bgPr>
        <a:solidFill>
          <a:srgbClr val="222222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1;p2"/>
          <p:cNvCxnSpPr/>
          <p:nvPr/>
        </p:nvCxnSpPr>
        <p:spPr>
          <a:xfrm flipH="1" rot="10800000">
            <a:off x="180822" y="8635631"/>
            <a:ext cx="24022356" cy="5"/>
          </a:xfrm>
          <a:prstGeom prst="straightConnector1">
            <a:avLst/>
          </a:prstGeom>
          <a:noFill/>
          <a:ln cap="flat" cmpd="sng" w="50800">
            <a:solidFill>
              <a:srgbClr val="A6AAA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  <a:defRPr b="0" i="0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20222927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 Alt">
  <p:cSld name="Title &amp; Bullets Al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4" name="Google Shape;54;p11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1"/>
          <p:cNvSpPr txBox="1"/>
          <p:nvPr>
            <p:ph idx="2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indent="-535302" lvl="0" marL="457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bg>
      <p:bgPr>
        <a:solidFill>
          <a:srgbClr val="22222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" type="body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9" name="Google Shape;59;p12"/>
          <p:cNvSpPr txBox="1"/>
          <p:nvPr>
            <p:ph idx="2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indent="-535302" lvl="0" marL="457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3 Up" showMasterSp="0">
  <p:cSld name="Photo - 3 Up">
    <p:bg>
      <p:bgPr>
        <a:solidFill>
          <a:srgbClr val="22222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>
            <p:ph idx="2" type="pic"/>
          </p:nvPr>
        </p:nvSpPr>
        <p:spPr>
          <a:xfrm>
            <a:off x="12193061" y="0"/>
            <a:ext cx="9144001" cy="6840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3" name="Google Shape;63;p13"/>
          <p:cNvSpPr/>
          <p:nvPr>
            <p:ph idx="3" type="pic"/>
          </p:nvPr>
        </p:nvSpPr>
        <p:spPr>
          <a:xfrm>
            <a:off x="12191999" y="6893718"/>
            <a:ext cx="9144001" cy="6840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4" name="Google Shape;64;p13"/>
          <p:cNvSpPr/>
          <p:nvPr>
            <p:ph idx="4" type="pic"/>
          </p:nvPr>
        </p:nvSpPr>
        <p:spPr>
          <a:xfrm>
            <a:off x="3048000" y="0"/>
            <a:ext cx="9096375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bg>
      <p:bgPr>
        <a:solidFill>
          <a:srgbClr val="222222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3708796" y="3321843"/>
            <a:ext cx="16966408" cy="7353301"/>
          </a:xfrm>
          <a:custGeom>
            <a:rect b="b" l="l" r="r" t="t"/>
            <a:pathLst>
              <a:path extrusionOk="0" h="21600" w="21600">
                <a:moveTo>
                  <a:pt x="223" y="0"/>
                </a:moveTo>
                <a:cubicBezTo>
                  <a:pt x="100" y="0"/>
                  <a:pt x="0" y="230"/>
                  <a:pt x="0" y="515"/>
                </a:cubicBezTo>
                <a:lnTo>
                  <a:pt x="0" y="18790"/>
                </a:lnTo>
                <a:cubicBezTo>
                  <a:pt x="0" y="19075"/>
                  <a:pt x="100" y="19306"/>
                  <a:pt x="223" y="19306"/>
                </a:cubicBezTo>
                <a:lnTo>
                  <a:pt x="17228" y="19306"/>
                </a:lnTo>
                <a:lnTo>
                  <a:pt x="17850" y="21600"/>
                </a:lnTo>
                <a:lnTo>
                  <a:pt x="18471" y="19306"/>
                </a:lnTo>
                <a:lnTo>
                  <a:pt x="21377" y="19306"/>
                </a:lnTo>
                <a:cubicBezTo>
                  <a:pt x="21500" y="19306"/>
                  <a:pt x="21600" y="19075"/>
                  <a:pt x="21600" y="18790"/>
                </a:cubicBezTo>
                <a:lnTo>
                  <a:pt x="21600" y="515"/>
                </a:lnTo>
                <a:cubicBezTo>
                  <a:pt x="21600" y="230"/>
                  <a:pt x="21500" y="0"/>
                  <a:pt x="21377" y="0"/>
                </a:cubicBezTo>
                <a:lnTo>
                  <a:pt x="22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4298156" y="4089796"/>
            <a:ext cx="15787688" cy="182165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Avenir"/>
              <a:buNone/>
              <a:defRPr b="0" i="0" sz="1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9" name="Google Shape;69;p14"/>
          <p:cNvSpPr txBox="1"/>
          <p:nvPr>
            <p:ph idx="2" type="body"/>
          </p:nvPr>
        </p:nvSpPr>
        <p:spPr>
          <a:xfrm>
            <a:off x="3619500" y="10953750"/>
            <a:ext cx="17145000" cy="1219201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indent="-228600" lvl="0" marL="45720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8400"/>
              <a:buFont typeface="Avenir"/>
              <a:buNone/>
              <a:defRPr b="0" i="0" sz="84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3" type="body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Alt" showMasterSp="0">
  <p:cSld name="Quote Alt">
    <p:bg>
      <p:bgPr>
        <a:solidFill>
          <a:schemeClr val="accen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11334750" y="3714750"/>
            <a:ext cx="9429750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Avenir"/>
              <a:buNone/>
              <a:defRPr b="0" i="0" sz="1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4" name="Google Shape;74;p15"/>
          <p:cNvSpPr/>
          <p:nvPr>
            <p:ph idx="2" type="pic"/>
          </p:nvPr>
        </p:nvSpPr>
        <p:spPr>
          <a:xfrm>
            <a:off x="3048000" y="0"/>
            <a:ext cx="771525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idx="3" type="body"/>
          </p:nvPr>
        </p:nvSpPr>
        <p:spPr>
          <a:xfrm>
            <a:off x="11334750" y="10951369"/>
            <a:ext cx="9429750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8400"/>
              <a:buFont typeface="Avenir"/>
              <a:buNone/>
              <a:defRPr b="0" i="0" sz="84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" showMasterSp="0">
  <p:cSld name="Photo">
    <p:bg>
      <p:bgPr>
        <a:solidFill>
          <a:srgbClr val="222222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>
            <p:ph idx="2" type="pic"/>
          </p:nvPr>
        </p:nvSpPr>
        <p:spPr>
          <a:xfrm>
            <a:off x="3048000" y="0"/>
            <a:ext cx="182880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Alt" showMasterSp="0">
  <p:cSld name="Blank Al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Vertical" showMasterSp="0" type="tx">
  <p:cSld name="TITLE_AND_BODY">
    <p:bg>
      <p:bgPr>
        <a:solidFill>
          <a:srgbClr val="22222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 flipH="1" rot="10800000">
            <a:off x="11334750" y="8635798"/>
            <a:ext cx="9429750" cy="203"/>
          </a:xfrm>
          <a:prstGeom prst="straightConnector1">
            <a:avLst/>
          </a:prstGeom>
          <a:noFill/>
          <a:ln cap="flat" cmpd="sng" w="50800">
            <a:solidFill>
              <a:srgbClr val="A6AAA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7" name="Google Shape;17;p3"/>
          <p:cNvSpPr/>
          <p:nvPr>
            <p:ph idx="2" type="pic"/>
          </p:nvPr>
        </p:nvSpPr>
        <p:spPr>
          <a:xfrm>
            <a:off x="3048000" y="0"/>
            <a:ext cx="771525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11334750" y="9036843"/>
            <a:ext cx="942975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  <a:defRPr b="0" i="0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20222927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Bullets &amp; Photo">
  <p:cSld name="Title, Bullets &amp; Photo">
    <p:bg>
      <p:bgPr>
        <a:solidFill>
          <a:srgbClr val="22222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3" name="Google Shape;23;p4"/>
          <p:cNvSpPr/>
          <p:nvPr>
            <p:ph idx="2" type="pic"/>
          </p:nvPr>
        </p:nvSpPr>
        <p:spPr>
          <a:xfrm>
            <a:off x="13049250" y="2160984"/>
            <a:ext cx="7715251" cy="10965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>
            <a:off x="3619500" y="2160984"/>
            <a:ext cx="885825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3" type="body"/>
          </p:nvPr>
        </p:nvSpPr>
        <p:spPr>
          <a:xfrm>
            <a:off x="3619500" y="3857625"/>
            <a:ext cx="885825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indent="-481962" lvl="0" marL="457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990"/>
              <a:buFont typeface="Avenir"/>
              <a:buChar char="▸"/>
              <a:defRPr b="0" i="0" sz="3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8196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990"/>
              <a:buFont typeface="Avenir"/>
              <a:buChar char="▸"/>
              <a:defRPr b="0" i="0" sz="3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48196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990"/>
              <a:buFont typeface="Avenir"/>
              <a:buChar char="▸"/>
              <a:defRPr b="0" i="0" sz="3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48196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990"/>
              <a:buFont typeface="Avenir"/>
              <a:buChar char="▸"/>
              <a:defRPr b="0" i="0" sz="3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48196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990"/>
              <a:buFont typeface="Avenir"/>
              <a:buChar char="▸"/>
              <a:defRPr b="0" i="0" sz="3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>
  <p:cSld name="Title &amp; Bullets">
    <p:bg>
      <p:bgPr>
        <a:solidFill>
          <a:srgbClr val="22222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/>
        </p:nvSpPr>
        <p:spPr>
          <a:xfrm>
            <a:off x="3619500" y="638175"/>
            <a:ext cx="15716250" cy="647701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indent="-535302" lvl="0" marL="457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>
  <p:cSld name="Blank">
    <p:bg>
      <p:bgPr>
        <a:solidFill>
          <a:srgbClr val="222222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 showMasterSp="0">
  <p:cSld name="Title - Center">
    <p:bg>
      <p:bgPr>
        <a:solidFill>
          <a:srgbClr val="22222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619500" y="5679281"/>
            <a:ext cx="17145000" cy="635793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  <a:defRPr b="0" i="0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20222927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 showMasterSp="0">
  <p:cSld name="Photo - Horizontal">
    <p:bg>
      <p:bgPr>
        <a:solidFill>
          <a:srgbClr val="22222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>
            <p:ph idx="2" type="pic"/>
          </p:nvPr>
        </p:nvSpPr>
        <p:spPr>
          <a:xfrm>
            <a:off x="3048000" y="0"/>
            <a:ext cx="182880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cxnSp>
        <p:nvCxnSpPr>
          <p:cNvPr id="39" name="Google Shape;39;p8"/>
          <p:cNvCxnSpPr/>
          <p:nvPr>
            <p:ph idx="1" type="body"/>
          </p:nvPr>
        </p:nvCxnSpPr>
        <p:spPr>
          <a:xfrm flipH="1" rot="10800000">
            <a:off x="3619500" y="8635632"/>
            <a:ext cx="17145000" cy="369"/>
          </a:xfrm>
          <a:prstGeom prst="straightConnector1">
            <a:avLst/>
          </a:prstGeom>
          <a:noFill/>
          <a:ln cap="flat" cmpd="sng" w="50800">
            <a:solidFill>
              <a:srgbClr val="A6AAA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8"/>
          <p:cNvSpPr txBox="1"/>
          <p:nvPr>
            <p:ph type="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  <a:defRPr b="0" i="0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8"/>
          <p:cNvSpPr txBox="1"/>
          <p:nvPr>
            <p:ph idx="3" type="body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20222927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 Alt" showMasterSp="0">
  <p:cSld name="Title &amp; Subtitle Al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9"/>
          <p:cNvCxnSpPr/>
          <p:nvPr/>
        </p:nvCxnSpPr>
        <p:spPr>
          <a:xfrm flipH="1" rot="10800000">
            <a:off x="3619500" y="8635632"/>
            <a:ext cx="17145000" cy="369"/>
          </a:xfrm>
          <a:prstGeom prst="straightConnector1">
            <a:avLst/>
          </a:prstGeom>
          <a:noFill/>
          <a:ln cap="flat" cmpd="sng" w="50800">
            <a:solidFill>
              <a:srgbClr val="A6AAA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  <a:defRPr b="0" i="0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1" type="body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  <a:defRPr b="0" i="0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20177109" y="589359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/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0" name="Google Shape;50;p10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 flipH="1" rot="10800000">
            <a:off x="3619500" y="1396632"/>
            <a:ext cx="17145000" cy="369"/>
          </a:xfrm>
          <a:prstGeom prst="straightConnector1">
            <a:avLst/>
          </a:prstGeom>
          <a:noFill/>
          <a:ln cap="flat" cmpd="sng" w="25400">
            <a:solidFill>
              <a:srgbClr val="A6AAA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" name="Google Shape;7;p1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lvl="0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/>
          <a:lstStyle>
            <a:lvl1pPr indent="-535302" lvl="0" marL="457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535302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5302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5302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5302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5302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5302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5302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5302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4830"/>
              <a:buFont typeface="Avenir"/>
              <a:buChar char="‣"/>
              <a:defRPr b="0" i="0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jpg"/><Relationship Id="rId4" Type="http://schemas.openxmlformats.org/officeDocument/2006/relationships/image" Target="../media/image1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jpg"/><Relationship Id="rId4" Type="http://schemas.openxmlformats.org/officeDocument/2006/relationships/image" Target="../media/image1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2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6.jpg"/><Relationship Id="rId4" Type="http://schemas.openxmlformats.org/officeDocument/2006/relationships/image" Target="../media/image1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6.jpg"/><Relationship Id="rId4" Type="http://schemas.openxmlformats.org/officeDocument/2006/relationships/image" Target="../media/image17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6.jpg"/></Relationships>
</file>

<file path=ppt/slides/_rels/slide6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jpg"/><Relationship Id="rId10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7.jpg"/><Relationship Id="rId4" Type="http://schemas.openxmlformats.org/officeDocument/2006/relationships/image" Target="../media/image9.jpg"/><Relationship Id="rId9" Type="http://schemas.openxmlformats.org/officeDocument/2006/relationships/image" Target="../media/image30.jpg"/><Relationship Id="rId5" Type="http://schemas.openxmlformats.org/officeDocument/2006/relationships/image" Target="../media/image21.jpg"/><Relationship Id="rId6" Type="http://schemas.openxmlformats.org/officeDocument/2006/relationships/image" Target="../media/image24.jpg"/><Relationship Id="rId7" Type="http://schemas.openxmlformats.org/officeDocument/2006/relationships/image" Target="../media/image15.jpg"/><Relationship Id="rId8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200"/>
              <a:buFont typeface="Arial"/>
              <a:buNone/>
            </a:pPr>
            <a:r>
              <a:rPr b="0" i="0" lang="en-US" sz="1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COMMUNICATING RISK</a:t>
            </a:r>
            <a:endParaRPr/>
          </a:p>
        </p:txBody>
      </p:sp>
      <p:sp>
        <p:nvSpPr>
          <p:cNvPr id="87" name="Google Shape;87;p18"/>
          <p:cNvSpPr txBox="1"/>
          <p:nvPr/>
        </p:nvSpPr>
        <p:spPr>
          <a:xfrm>
            <a:off x="3664108" y="10608222"/>
            <a:ext cx="7242711" cy="1036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4400"/>
              <a:buFont typeface="Avenir"/>
              <a:buNone/>
            </a:pPr>
            <a:r>
              <a:rPr b="0" i="0" lang="en-US" sz="44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@jennydoesthings</a:t>
            </a:r>
            <a:endParaRPr/>
          </a:p>
        </p:txBody>
      </p:sp>
      <p:pic>
        <p:nvPicPr>
          <p:cNvPr descr="Shape 135" id="88" name="Google Shape;88;p18"/>
          <p:cNvPicPr preferRelativeResize="0"/>
          <p:nvPr/>
        </p:nvPicPr>
        <p:blipFill rotWithShape="1">
          <a:blip r:embed="rId3">
            <a:alphaModFix/>
          </a:blip>
          <a:srcRect b="0" l="21508" r="0" t="0"/>
          <a:stretch/>
        </p:blipFill>
        <p:spPr>
          <a:xfrm>
            <a:off x="18937959" y="1878622"/>
            <a:ext cx="4766656" cy="607294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>
            <p:ph idx="4294967295" type="subTitle"/>
          </p:nvPr>
        </p:nvSpPr>
        <p:spPr>
          <a:xfrm>
            <a:off x="3619500" y="603879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5600"/>
              <a:buFont typeface="Avenir"/>
              <a:buNone/>
            </a:pPr>
            <a:r>
              <a:rPr b="1" i="0" lang="en-US" sz="56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BECAUSE YOU CAN’T TEST EVERYTHING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366" id="156" name="Google Shape;156;p27"/>
          <p:cNvPicPr preferRelativeResize="0"/>
          <p:nvPr/>
        </p:nvPicPr>
        <p:blipFill rotWithShape="1">
          <a:blip r:embed="rId3">
            <a:alphaModFix/>
          </a:blip>
          <a:srcRect b="0" l="98" r="97" t="0"/>
          <a:stretch/>
        </p:blipFill>
        <p:spPr>
          <a:xfrm>
            <a:off x="1227267" y="2077370"/>
            <a:ext cx="9541891" cy="956141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/>
          <p:nvPr>
            <p:ph type="title"/>
          </p:nvPr>
        </p:nvSpPr>
        <p:spPr>
          <a:xfrm>
            <a:off x="11334750" y="9036843"/>
            <a:ext cx="10594824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FEEDING DANTE</a:t>
            </a:r>
            <a:endParaRPr/>
          </a:p>
        </p:txBody>
      </p:sp>
      <p:sp>
        <p:nvSpPr>
          <p:cNvPr id="158" name="Google Shape;158;p27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THINKS YOUR JOB ALSO ENTAILS</a:t>
            </a:r>
            <a:endParaRPr/>
          </a:p>
        </p:txBody>
      </p:sp>
      <p:sp>
        <p:nvSpPr>
          <p:cNvPr id="159" name="Google Shape;159;p27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Image uploaded from iOS (91).jpg" id="160" name="Google Shape;16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204" y="0"/>
            <a:ext cx="10287001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idx="4294967295" type="ctrTitle"/>
          </p:nvPr>
        </p:nvSpPr>
        <p:spPr>
          <a:xfrm>
            <a:off x="3619500" y="9058615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</a:pPr>
            <a:r>
              <a:rPr b="0" i="0" lang="en-US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/>
          </a:p>
        </p:txBody>
      </p:sp>
      <p:sp>
        <p:nvSpPr>
          <p:cNvPr id="166" name="Google Shape;166;p28"/>
          <p:cNvSpPr txBox="1"/>
          <p:nvPr>
            <p:ph idx="4294967295" type="subTitle"/>
          </p:nvPr>
        </p:nvSpPr>
        <p:spPr>
          <a:xfrm>
            <a:off x="3619500" y="6022521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MY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JOB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COMES DOWN TO ONE THING</a:t>
            </a:r>
            <a:endParaRPr/>
          </a:p>
        </p:txBody>
      </p:sp>
      <p:sp>
        <p:nvSpPr>
          <p:cNvPr id="167" name="Google Shape;167;p28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idx="4294967295" type="ctrTitle"/>
          </p:nvPr>
        </p:nvSpPr>
        <p:spPr>
          <a:xfrm>
            <a:off x="3619500" y="9058615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</a:pPr>
            <a:r>
              <a:rPr b="0" i="0" lang="en-US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endParaRPr/>
          </a:p>
        </p:txBody>
      </p:sp>
      <p:sp>
        <p:nvSpPr>
          <p:cNvPr id="173" name="Google Shape;173;p29"/>
          <p:cNvSpPr txBox="1"/>
          <p:nvPr>
            <p:ph idx="4294967295" type="subTitle"/>
          </p:nvPr>
        </p:nvSpPr>
        <p:spPr>
          <a:xfrm>
            <a:off x="3619500" y="6022521"/>
            <a:ext cx="17479659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ONE OF THE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MAIN THINGS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I COMMUNICATE</a:t>
            </a:r>
            <a:endParaRPr/>
          </a:p>
        </p:txBody>
      </p:sp>
      <p:sp>
        <p:nvSpPr>
          <p:cNvPr id="174" name="Google Shape;174;p29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</a:pPr>
            <a:r>
              <a:rPr b="0" i="0" lang="en-US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RIGHT?</a:t>
            </a:r>
            <a:endParaRPr/>
          </a:p>
        </p:txBody>
      </p:sp>
      <p:sp>
        <p:nvSpPr>
          <p:cNvPr id="180" name="Google Shape;180;p30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EVERYONE KNOWS WHAT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endParaRPr/>
          </a:p>
        </p:txBody>
      </p:sp>
      <p:sp>
        <p:nvSpPr>
          <p:cNvPr id="181" name="Google Shape;181;p30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374"/>
              <a:buFont typeface="Arial"/>
              <a:buNone/>
            </a:pPr>
            <a:r>
              <a:rPr b="0" i="0" lang="en-US" sz="1737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 LIKE MY COFFEE SWEET</a:t>
            </a:r>
            <a:endParaRPr/>
          </a:p>
        </p:txBody>
      </p:sp>
      <p:sp>
        <p:nvSpPr>
          <p:cNvPr id="187" name="Google Shape;187;p31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MY SISTER LIKES HER COFFEE SWEET</a:t>
            </a:r>
            <a:endParaRPr/>
          </a:p>
        </p:txBody>
      </p:sp>
      <p:sp>
        <p:nvSpPr>
          <p:cNvPr id="188" name="Google Shape;188;p31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11334750" y="9036843"/>
            <a:ext cx="10483539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Font typeface="Arial"/>
              <a:buNone/>
            </a:pPr>
            <a:r>
              <a:rPr b="1" i="0" lang="en-US" sz="9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NOW HE’S QUESTIONING EVERYTHING</a:t>
            </a:r>
            <a:endParaRPr/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THOUGHT HE KNEW</a:t>
            </a:r>
            <a:endParaRPr/>
          </a:p>
        </p:txBody>
      </p:sp>
      <p:sp>
        <p:nvSpPr>
          <p:cNvPr id="195" name="Google Shape;195;p32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dante.jpg" id="196" name="Google Shape;19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637" y="-1"/>
            <a:ext cx="10287001" cy="1371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80"/>
              <a:buFont typeface="Arial"/>
              <a:buNone/>
            </a:pPr>
            <a:r>
              <a:rPr b="0" i="0" lang="en-US" sz="1428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WORDS ARE THE WORST WAY TO COMMUNICATE</a:t>
            </a:r>
            <a:endParaRPr/>
          </a:p>
        </p:txBody>
      </p:sp>
      <p:sp>
        <p:nvSpPr>
          <p:cNvPr id="202" name="Google Shape;202;p33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WHEN IT COMES DOWN TO IT</a:t>
            </a:r>
            <a:endParaRPr/>
          </a:p>
        </p:txBody>
      </p:sp>
      <p:sp>
        <p:nvSpPr>
          <p:cNvPr id="203" name="Google Shape;203;p33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80"/>
              <a:buFont typeface="Arial"/>
              <a:buNone/>
            </a:pPr>
            <a:r>
              <a:rPr b="0" i="0" lang="en-US" sz="1428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AND MAKE THEM MEANINGFUL</a:t>
            </a:r>
            <a:endParaRPr/>
          </a:p>
        </p:txBody>
      </p:sp>
      <p:sp>
        <p:nvSpPr>
          <p:cNvPr id="209" name="Google Shape;209;p34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BUT WE CAN MAKE THEM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BETTER</a:t>
            </a:r>
            <a:endParaRPr/>
          </a:p>
        </p:txBody>
      </p:sp>
      <p:sp>
        <p:nvSpPr>
          <p:cNvPr id="210" name="Google Shape;210;p34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887"/>
              <a:buFont typeface="Arial"/>
              <a:buNone/>
            </a:pPr>
            <a:r>
              <a:rPr b="0" i="0" lang="en-US" sz="6887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WORDS ARE THE WORST WAY TO COMMUNICATE BUT…</a:t>
            </a:r>
            <a:endParaRPr/>
          </a:p>
        </p:txBody>
      </p:sp>
      <p:sp>
        <p:nvSpPr>
          <p:cNvPr id="216" name="Google Shape;216;p35"/>
          <p:cNvSpPr txBox="1"/>
          <p:nvPr>
            <p:ph idx="1" type="body"/>
          </p:nvPr>
        </p:nvSpPr>
        <p:spPr>
          <a:xfrm>
            <a:off x="3619500" y="38449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601382" lvl="0" marL="6013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Defining terms lets us communicate across cross-functional teams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Using the same words AND meanings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It gives us an ability to justify our decisions to people outside our sphere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Give updates that have depth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Help determine what resources we need to apply to a project</a:t>
            </a:r>
            <a:endParaRPr/>
          </a:p>
        </p:txBody>
      </p:sp>
      <p:sp>
        <p:nvSpPr>
          <p:cNvPr id="217" name="Google Shape;217;p35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80"/>
              <a:buFont typeface="Arial"/>
              <a:buNone/>
            </a:pPr>
            <a:r>
              <a:rPr b="0" i="0" lang="en-US" sz="1428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BECAUSE WE ALL KNOW WHAT WE’RE TALKING ABOUT</a:t>
            </a:r>
            <a:endParaRPr/>
          </a:p>
        </p:txBody>
      </p:sp>
      <p:sp>
        <p:nvSpPr>
          <p:cNvPr id="223" name="Google Shape;223;p36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WE CAN NOW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COMMUNICATE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MORE CLEARLY AND PRECISELY</a:t>
            </a:r>
            <a:endParaRPr/>
          </a:p>
        </p:txBody>
      </p:sp>
      <p:sp>
        <p:nvSpPr>
          <p:cNvPr id="224" name="Google Shape;224;p36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143" id="94" name="Google Shape;94;p19"/>
          <p:cNvPicPr preferRelativeResize="0"/>
          <p:nvPr/>
        </p:nvPicPr>
        <p:blipFill rotWithShape="1">
          <a:blip r:embed="rId3">
            <a:alphaModFix/>
          </a:blip>
          <a:srcRect b="2978" l="2017" r="0" t="2979"/>
          <a:stretch/>
        </p:blipFill>
        <p:spPr>
          <a:xfrm>
            <a:off x="458636" y="218067"/>
            <a:ext cx="10377314" cy="13279866"/>
          </a:xfrm>
          <a:prstGeom prst="rect">
            <a:avLst/>
          </a:prstGeom>
          <a:noFill/>
          <a:ln>
            <a:noFill/>
          </a:ln>
          <a:effectLst>
            <a:outerShdw blurRad="63500" rotWithShape="0" dir="5400000" dist="12700">
              <a:srgbClr val="000000">
                <a:alpha val="44705"/>
              </a:srgbClr>
            </a:outerShdw>
          </a:effectLst>
        </p:spPr>
      </p:pic>
      <p:pic>
        <p:nvPicPr>
          <p:cNvPr descr="Shape 141" id="95" name="Google Shape;9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>
            <p:ph type="title"/>
          </p:nvPr>
        </p:nvSpPr>
        <p:spPr>
          <a:xfrm>
            <a:off x="11334750" y="9036843"/>
            <a:ext cx="11131395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4"/>
              <a:buFont typeface="Arial"/>
              <a:buNone/>
            </a:pPr>
            <a:r>
              <a:rPr b="1" i="0" lang="en-US" sz="1000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JENNY BRAMBLE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4"/>
              <a:buFont typeface="Arial"/>
              <a:buNone/>
            </a:pPr>
            <a:r>
              <a:rPr b="1" i="0" lang="en-US" sz="1000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AND DANTE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PRESENTED BY</a:t>
            </a:r>
            <a:endParaRPr/>
          </a:p>
        </p:txBody>
      </p:sp>
      <p:sp>
        <p:nvSpPr>
          <p:cNvPr id="98" name="Google Shape;98;p19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>
            <p:ph type="title"/>
          </p:nvPr>
        </p:nvSpPr>
        <p:spPr>
          <a:xfrm>
            <a:off x="11334750" y="9036843"/>
            <a:ext cx="11032162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Font typeface="Arial"/>
              <a:buNone/>
            </a:pPr>
            <a:r>
              <a:rPr b="1" i="0" lang="en-US" sz="9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WITH BITING (AND SOME CRYING)</a:t>
            </a:r>
            <a:endParaRPr/>
          </a:p>
        </p:txBody>
      </p:sp>
      <p:sp>
        <p:nvSpPr>
          <p:cNvPr id="230" name="Google Shape;230;p37"/>
          <p:cNvSpPr txBox="1"/>
          <p:nvPr>
            <p:ph idx="1" type="body"/>
          </p:nvPr>
        </p:nvSpPr>
        <p:spPr>
          <a:xfrm>
            <a:off x="11142912" y="6000750"/>
            <a:ext cx="9813426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EXCLUSIVELY COMMUNICATES</a:t>
            </a:r>
            <a:endParaRPr/>
          </a:p>
        </p:txBody>
      </p:sp>
      <p:pic>
        <p:nvPicPr>
          <p:cNvPr descr="Image uploaded from iOS (33).jpg" id="231" name="Google Shape;231;p37"/>
          <p:cNvPicPr preferRelativeResize="0"/>
          <p:nvPr/>
        </p:nvPicPr>
        <p:blipFill rotWithShape="1">
          <a:blip r:embed="rId3">
            <a:alphaModFix/>
          </a:blip>
          <a:srcRect b="0" l="0" r="19080" t="0"/>
          <a:stretch/>
        </p:blipFill>
        <p:spPr>
          <a:xfrm>
            <a:off x="1821312" y="57790"/>
            <a:ext cx="8253980" cy="1360036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7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RISK?</a:t>
            </a:r>
            <a:endParaRPr/>
          </a:p>
        </p:txBody>
      </p:sp>
      <p:sp>
        <p:nvSpPr>
          <p:cNvPr id="238" name="Google Shape;238;p38"/>
          <p:cNvSpPr txBox="1"/>
          <p:nvPr>
            <p:ph idx="1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575235" lvl="0" marL="57523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venir"/>
              <a:buChar char="▸"/>
            </a:pPr>
            <a:r>
              <a:rPr b="0" i="0" lang="en-US" sz="44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Anything that can go wrong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venir"/>
              <a:buChar char="▸"/>
            </a:pPr>
            <a:r>
              <a:rPr b="0" i="0" lang="en-US" sz="44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Something awful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venir"/>
              <a:buChar char="▸"/>
            </a:pPr>
            <a:r>
              <a:rPr b="0" i="0" lang="en-US" sz="44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A scary situation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venir"/>
              <a:buChar char="▸"/>
            </a:pPr>
            <a:r>
              <a:rPr b="0" i="0" lang="en-US" sz="44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A headline bug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venir"/>
              <a:buChar char="▸"/>
            </a:pPr>
            <a:r>
              <a:rPr b="0" i="0" lang="en-US" sz="44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Running out of cat food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venir"/>
              <a:buChar char="▸"/>
            </a:pPr>
            <a:r>
              <a:rPr b="0" i="0" lang="en-US" sz="44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EVERYBODY PANIC</a:t>
            </a:r>
            <a:endParaRPr/>
          </a:p>
          <a:p>
            <a:pPr indent="-575235" lvl="1" marL="10197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venir"/>
              <a:buChar char="▸"/>
            </a:pPr>
            <a:r>
              <a:rPr b="0" i="0" lang="en-US" sz="44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PRODUCTION IS DOWN</a:t>
            </a:r>
            <a:endParaRPr/>
          </a:p>
          <a:p>
            <a:pPr indent="-575235" lvl="1" marL="10197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venir"/>
              <a:buChar char="▸"/>
            </a:pPr>
            <a:r>
              <a:rPr b="0" i="0" lang="en-US" sz="44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WE ARE ALL GOING TO GET FIRED</a:t>
            </a:r>
            <a:endParaRPr/>
          </a:p>
        </p:txBody>
      </p:sp>
      <p:sp>
        <p:nvSpPr>
          <p:cNvPr id="239" name="Google Shape;239;p38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1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</a:pPr>
            <a:r>
              <a:rPr b="0" i="0" lang="en-US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endParaRPr/>
          </a:p>
        </p:txBody>
      </p:sp>
      <p:sp>
        <p:nvSpPr>
          <p:cNvPr id="245" name="Google Shape;245;p39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733"/>
              <a:buFont typeface="Avenir"/>
              <a:buNone/>
            </a:pPr>
            <a:r>
              <a:rPr b="0" i="0" lang="en-US" sz="6733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0" i="0" lang="en-US" sz="67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IMPACT</a:t>
            </a:r>
            <a:r>
              <a:rPr b="0" i="0" lang="en-US" sz="6733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OF FAILURE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2900"/>
              </a:spcBef>
              <a:spcAft>
                <a:spcPts val="0"/>
              </a:spcAft>
              <a:buClr>
                <a:srgbClr val="A6AAA9"/>
              </a:buClr>
              <a:buSzPts val="6733"/>
              <a:buFont typeface="Avenir"/>
              <a:buNone/>
            </a:pPr>
            <a:r>
              <a:rPr b="0" i="0" lang="en-US" sz="6733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0" i="0" lang="en-US" sz="67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PROBABILITY</a:t>
            </a:r>
            <a:r>
              <a:rPr b="0" i="0" lang="en-US" sz="6733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THAT FAILURE WILL OCCUR</a:t>
            </a:r>
            <a:endParaRPr/>
          </a:p>
        </p:txBody>
      </p:sp>
      <p:sp>
        <p:nvSpPr>
          <p:cNvPr id="246" name="Google Shape;246;p39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1" name="Google Shape;251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9" l="11465" r="26616" t="128"/>
          <a:stretch/>
        </p:blipFill>
        <p:spPr>
          <a:xfrm>
            <a:off x="3048000" y="0"/>
            <a:ext cx="771525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 182" id="252" name="Google Shape;252;p40"/>
          <p:cNvPicPr preferRelativeResize="0"/>
          <p:nvPr/>
        </p:nvPicPr>
        <p:blipFill rotWithShape="1">
          <a:blip r:embed="rId4">
            <a:alphaModFix/>
          </a:blip>
          <a:srcRect b="107" l="0" r="10275" t="0"/>
          <a:stretch/>
        </p:blipFill>
        <p:spPr>
          <a:xfrm>
            <a:off x="1582250" y="-39006"/>
            <a:ext cx="9274976" cy="1379417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0"/>
          <p:cNvSpPr txBox="1"/>
          <p:nvPr>
            <p:ph type="title"/>
          </p:nvPr>
        </p:nvSpPr>
        <p:spPr>
          <a:xfrm>
            <a:off x="11334750" y="9036843"/>
            <a:ext cx="11032162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Font typeface="Arial"/>
              <a:buNone/>
            </a:pPr>
            <a:r>
              <a:rPr b="1" i="0" lang="en-US" sz="9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AND HE WOULD LIKE TO KNOW MORE</a:t>
            </a:r>
            <a:endParaRPr/>
          </a:p>
        </p:txBody>
      </p:sp>
      <p:sp>
        <p:nvSpPr>
          <p:cNvPr id="254" name="Google Shape;254;p40"/>
          <p:cNvSpPr txBox="1"/>
          <p:nvPr>
            <p:ph idx="1" type="body"/>
          </p:nvPr>
        </p:nvSpPr>
        <p:spPr>
          <a:xfrm>
            <a:off x="11142912" y="6000750"/>
            <a:ext cx="9813426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THIS INTERESTS DANTE</a:t>
            </a:r>
            <a:endParaRPr/>
          </a:p>
        </p:txBody>
      </p:sp>
      <p:sp>
        <p:nvSpPr>
          <p:cNvPr id="255" name="Google Shape;255;p40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372"/>
              <a:buFont typeface="Arial"/>
              <a:buNone/>
            </a:pPr>
            <a:r>
              <a:rPr b="0" i="0" lang="en-US" sz="2237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IMPACT OF FAILURE</a:t>
            </a:r>
            <a:endParaRPr/>
          </a:p>
        </p:txBody>
      </p:sp>
      <p:sp>
        <p:nvSpPr>
          <p:cNvPr id="261" name="Google Shape;261;p41"/>
          <p:cNvSpPr txBox="1"/>
          <p:nvPr>
            <p:ph idx="4294967295" type="subTitle"/>
          </p:nvPr>
        </p:nvSpPr>
        <p:spPr>
          <a:xfrm>
            <a:off x="3619500" y="603879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290"/>
              <a:buFont typeface="Avenir"/>
              <a:buNone/>
            </a:pPr>
            <a:r>
              <a:rPr b="0" i="0" lang="en-US" sz="629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ANY POTENTIAL </a:t>
            </a:r>
            <a:r>
              <a:rPr b="0" i="0" lang="en-US" sz="629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NEGATIVE IMPACT</a:t>
            </a:r>
            <a:r>
              <a:rPr b="0" i="0" lang="en-US" sz="629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CONTRIBUTES TO THE </a:t>
            </a:r>
            <a:r>
              <a:rPr b="0" i="0" lang="en-US" sz="629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r>
              <a:rPr b="0" i="0" lang="en-US" sz="629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OF AN APPLICATION OR FEATURE</a:t>
            </a:r>
            <a:endParaRPr/>
          </a:p>
        </p:txBody>
      </p:sp>
      <p:sp>
        <p:nvSpPr>
          <p:cNvPr id="262" name="Google Shape;262;p41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IMPACT OF FAILURE</a:t>
            </a:r>
            <a:endParaRPr/>
          </a:p>
        </p:txBody>
      </p:sp>
      <p:sp>
        <p:nvSpPr>
          <p:cNvPr id="268" name="Google Shape;268;p42"/>
          <p:cNvSpPr txBox="1"/>
          <p:nvPr>
            <p:ph idx="1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419920" lvl="0" marL="4199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Technical</a:t>
            </a:r>
            <a:endParaRPr/>
          </a:p>
          <a:p>
            <a:pPr indent="-419921" lvl="1" marL="74440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Loss of data</a:t>
            </a:r>
            <a:endParaRPr/>
          </a:p>
          <a:p>
            <a:pPr indent="-419921" lvl="1" marL="74440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Introduction of security flaws</a:t>
            </a:r>
            <a:endParaRPr/>
          </a:p>
          <a:p>
            <a:pPr indent="-419920" lvl="0" marL="41992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Business</a:t>
            </a:r>
            <a:endParaRPr/>
          </a:p>
          <a:p>
            <a:pPr indent="-419921" lvl="1" marL="74440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Revenue cannot be collected</a:t>
            </a:r>
            <a:endParaRPr/>
          </a:p>
          <a:p>
            <a:pPr indent="-419921" lvl="1" marL="74440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Critical functions cannot be performed</a:t>
            </a:r>
            <a:endParaRPr/>
          </a:p>
          <a:p>
            <a:pPr indent="-419920" lvl="0" marL="41992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Morale</a:t>
            </a:r>
            <a:endParaRPr/>
          </a:p>
          <a:p>
            <a:pPr indent="-419921" lvl="1" marL="74440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Users have to utilize workarounds</a:t>
            </a:r>
            <a:endParaRPr/>
          </a:p>
          <a:p>
            <a:pPr indent="-419921" lvl="1" marL="74440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Slowed workflows</a:t>
            </a:r>
            <a:endParaRPr/>
          </a:p>
          <a:p>
            <a:pPr indent="-419921" lvl="1" marL="74440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373"/>
              <a:buFont typeface="Avenir"/>
              <a:buChar char="‣"/>
            </a:pPr>
            <a:r>
              <a:rPr b="0" i="0" lang="en-US" sz="3212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Utilization of pitchforks and torches</a:t>
            </a:r>
            <a:endParaRPr/>
          </a:p>
        </p:txBody>
      </p:sp>
      <p:sp>
        <p:nvSpPr>
          <p:cNvPr id="269" name="Google Shape;269;p42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3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372"/>
              <a:buFont typeface="Arial"/>
              <a:buNone/>
            </a:pPr>
            <a:r>
              <a:rPr b="0" i="0" lang="en-US" sz="2237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IMPACT OF FAILURE</a:t>
            </a:r>
            <a:endParaRPr/>
          </a:p>
        </p:txBody>
      </p:sp>
      <p:sp>
        <p:nvSpPr>
          <p:cNvPr id="275" name="Google Shape;275;p43"/>
          <p:cNvSpPr txBox="1"/>
          <p:nvPr>
            <p:ph idx="4294967295" type="subTitle"/>
          </p:nvPr>
        </p:nvSpPr>
        <p:spPr>
          <a:xfrm>
            <a:off x="3619500" y="603879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WHAT’S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IMPACTFUL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TO THE COMPANY?</a:t>
            </a:r>
            <a:endParaRPr/>
          </a:p>
        </p:txBody>
      </p:sp>
      <p:sp>
        <p:nvSpPr>
          <p:cNvPr id="276" name="Google Shape;276;p43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1" name="Google Shape;281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9" l="11465" r="26616" t="128"/>
          <a:stretch/>
        </p:blipFill>
        <p:spPr>
          <a:xfrm>
            <a:off x="3048000" y="0"/>
            <a:ext cx="77152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4"/>
          <p:cNvSpPr txBox="1"/>
          <p:nvPr>
            <p:ph type="title"/>
          </p:nvPr>
        </p:nvSpPr>
        <p:spPr>
          <a:xfrm>
            <a:off x="11334750" y="9036843"/>
            <a:ext cx="12637294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20"/>
              <a:buFont typeface="Arial"/>
              <a:buNone/>
            </a:pPr>
            <a:r>
              <a:rPr b="0" i="0" lang="en-US" sz="952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IMPACT OF LEAVING HIM FOR THE WEEKEND IS EVERYTHING “FALLS” OFF THE TABLE.</a:t>
            </a:r>
            <a:endParaRPr/>
          </a:p>
        </p:txBody>
      </p:sp>
      <p:sp>
        <p:nvSpPr>
          <p:cNvPr id="283" name="Google Shape;283;p44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GETS IT</a:t>
            </a:r>
            <a:endParaRPr/>
          </a:p>
        </p:txBody>
      </p:sp>
      <p:pic>
        <p:nvPicPr>
          <p:cNvPr descr="Shape 156" id="284" name="Google Shape;284;p44"/>
          <p:cNvPicPr preferRelativeResize="0"/>
          <p:nvPr/>
        </p:nvPicPr>
        <p:blipFill rotWithShape="1">
          <a:blip r:embed="rId4">
            <a:alphaModFix/>
          </a:blip>
          <a:srcRect b="5752" l="0" r="7500" t="18915"/>
          <a:stretch/>
        </p:blipFill>
        <p:spPr>
          <a:xfrm>
            <a:off x="1371732" y="23614"/>
            <a:ext cx="9431899" cy="1366871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4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374"/>
              <a:buFont typeface="Arial"/>
              <a:buNone/>
            </a:pPr>
            <a:r>
              <a:rPr b="0" i="0" lang="en-US" sz="1737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PROBABILITY OF FAILURE</a:t>
            </a:r>
            <a:endParaRPr/>
          </a:p>
        </p:txBody>
      </p:sp>
      <p:sp>
        <p:nvSpPr>
          <p:cNvPr id="291" name="Google Shape;291;p45"/>
          <p:cNvSpPr txBox="1"/>
          <p:nvPr>
            <p:ph idx="4294967295" type="subTitle"/>
          </p:nvPr>
        </p:nvSpPr>
        <p:spPr>
          <a:xfrm>
            <a:off x="3619500" y="603879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LIKELIHOOD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THAT THE APPLICATION, FEATURE, OR USE CASE WILL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FAIL</a:t>
            </a:r>
            <a:endParaRPr/>
          </a:p>
        </p:txBody>
      </p:sp>
      <p:sp>
        <p:nvSpPr>
          <p:cNvPr id="292" name="Google Shape;292;p45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PROBABILITY OF FAILURE</a:t>
            </a:r>
            <a:endParaRPr/>
          </a:p>
        </p:txBody>
      </p:sp>
      <p:sp>
        <p:nvSpPr>
          <p:cNvPr id="298" name="Google Shape;298;p46"/>
          <p:cNvSpPr txBox="1"/>
          <p:nvPr>
            <p:ph idx="1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589354" lvl="0" marL="5893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Has this failed before?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Has something similar failed before?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Historical data tells you about past failure</a:t>
            </a:r>
            <a:endParaRPr/>
          </a:p>
          <a:p>
            <a:pPr indent="-589354" lvl="1" marL="102496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Defects</a:t>
            </a:r>
            <a:endParaRPr/>
          </a:p>
          <a:p>
            <a:pPr indent="-589354" lvl="1" marL="102496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Tribal knowledge</a:t>
            </a:r>
            <a:endParaRPr/>
          </a:p>
          <a:p>
            <a:pPr indent="-589354" lvl="1" marL="102496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QCA/RCA</a:t>
            </a:r>
            <a:endParaRPr/>
          </a:p>
          <a:p>
            <a:pPr indent="-589354" lvl="1" marL="102496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That person that’s been here forever and knows everything</a:t>
            </a:r>
            <a:endParaRPr/>
          </a:p>
        </p:txBody>
      </p:sp>
      <p:sp>
        <p:nvSpPr>
          <p:cNvPr id="299" name="Google Shape;299;p46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venir"/>
              <a:buNone/>
            </a:pPr>
            <a:r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sp>
        <p:nvSpPr>
          <p:cNvPr id="104" name="Google Shape;104;p20"/>
          <p:cNvSpPr txBox="1"/>
          <p:nvPr>
            <p:ph type="title"/>
          </p:nvPr>
        </p:nvSpPr>
        <p:spPr>
          <a:xfrm>
            <a:off x="3619500" y="2160984"/>
            <a:ext cx="885825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HI, I’M JENNY!</a:t>
            </a:r>
            <a:endParaRPr/>
          </a:p>
        </p:txBody>
      </p:sp>
      <p:sp>
        <p:nvSpPr>
          <p:cNvPr id="105" name="Google Shape;105;p20"/>
          <p:cNvSpPr txBox="1"/>
          <p:nvPr>
            <p:ph idx="3" type="body"/>
          </p:nvPr>
        </p:nvSpPr>
        <p:spPr>
          <a:xfrm>
            <a:off x="3619500" y="3857625"/>
            <a:ext cx="11290612" cy="892365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564"/>
              <a:buFont typeface="Avenir"/>
              <a:buNone/>
            </a:pPr>
            <a:r>
              <a:rPr b="1" i="0" lang="en-US" sz="3564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I’m currently a Software Test </a:t>
            </a:r>
            <a:r>
              <a:rPr b="1" i="0" lang="en-US" sz="3564" u="none" cap="none" strike="sng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Creature</a:t>
            </a:r>
            <a:r>
              <a:rPr b="1" i="0" lang="en-US" sz="3564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 Engineer! </a:t>
            </a:r>
            <a:endParaRPr/>
          </a:p>
          <a:p>
            <a:pPr indent="-565784" lvl="0" marL="56578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accent1"/>
              </a:buClr>
              <a:buSzPts val="3742"/>
              <a:buFont typeface="Avenir"/>
              <a:buChar char="‣"/>
            </a:pPr>
            <a:r>
              <a:rPr b="0" i="0" lang="en-US" sz="356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History:</a:t>
            </a:r>
            <a:endParaRPr/>
          </a:p>
          <a:p>
            <a:pPr indent="-565784" lvl="1" marL="92583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accent1"/>
              </a:buClr>
              <a:buSzPts val="3742"/>
              <a:buFont typeface="Avenir"/>
              <a:buChar char="‣"/>
            </a:pPr>
            <a:r>
              <a:rPr b="0" i="0" lang="en-US" sz="356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Support —&gt; Devops —&gt; Support again —&gt; QA/Support —&gt; QA</a:t>
            </a:r>
            <a:endParaRPr/>
          </a:p>
          <a:p>
            <a:pPr indent="-565784" lvl="0" marL="56578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accent1"/>
              </a:buClr>
              <a:buSzPts val="3742"/>
              <a:buFont typeface="Avenir"/>
              <a:buChar char="‣"/>
            </a:pPr>
            <a:r>
              <a:rPr b="0" i="0" lang="en-US" sz="356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Willowtree Apps is home </a:t>
            </a:r>
            <a:endParaRPr/>
          </a:p>
          <a:p>
            <a:pPr indent="-565784" lvl="0" marL="56578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accent1"/>
              </a:buClr>
              <a:buSzPts val="3742"/>
              <a:buFont typeface="Avenir"/>
              <a:buChar char="‣"/>
            </a:pPr>
            <a:r>
              <a:rPr b="0" i="0" lang="en-US" sz="356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Enjoys cats, cupcakes, computers.</a:t>
            </a:r>
            <a:endParaRPr/>
          </a:p>
          <a:p>
            <a:pPr indent="-565784" lvl="0" marL="56578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accent1"/>
              </a:buClr>
              <a:buSzPts val="3742"/>
              <a:buFont typeface="Avenir"/>
              <a:buChar char="‣"/>
            </a:pPr>
            <a:r>
              <a:rPr b="0" i="0" lang="en-US" sz="356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jenny.bramble@gmail.com</a:t>
            </a:r>
            <a:endParaRPr/>
          </a:p>
          <a:p>
            <a:pPr indent="-565784" lvl="0" marL="56578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accent1"/>
              </a:buClr>
              <a:buSzPts val="3742"/>
              <a:buFont typeface="Avenir"/>
              <a:buChar char="‣"/>
            </a:pPr>
            <a:r>
              <a:rPr b="0" i="0" lang="en-US" sz="356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@jennydoesthings</a:t>
            </a:r>
            <a:endParaRPr/>
          </a:p>
          <a:p>
            <a:pPr indent="-565784" lvl="0" marL="56578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chemeClr val="accent1"/>
              </a:buClr>
              <a:buSzPts val="3742"/>
              <a:buFont typeface="Avenir"/>
              <a:buChar char="‣"/>
            </a:pPr>
            <a:r>
              <a:rPr b="0" i="0" lang="en-US" sz="356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Pronouns: she/her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838787"/>
              </a:buClr>
              <a:buSzPts val="3564"/>
              <a:buFont typeface="Avenir"/>
              <a:buNone/>
            </a:pPr>
            <a:r>
              <a:rPr b="1" i="0" lang="en-US" sz="3564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Enough about me.  Let’s talk about RISK.</a:t>
            </a:r>
            <a:endParaRPr/>
          </a:p>
        </p:txBody>
      </p:sp>
      <p:sp>
        <p:nvSpPr>
          <p:cNvPr id="106" name="Google Shape;106;p20"/>
          <p:cNvSpPr txBox="1"/>
          <p:nvPr>
            <p:ph idx="12" type="sldNum"/>
          </p:nvPr>
        </p:nvSpPr>
        <p:spPr>
          <a:xfrm>
            <a:off x="20406995" y="607218"/>
            <a:ext cx="350640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descr="28056669_10105166917477869_8618177411076543404_n.jpg" id="107" name="Google Shape;10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07713" y="3049112"/>
            <a:ext cx="8749889" cy="8749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"/>
          <p:cNvSpPr txBox="1"/>
          <p:nvPr>
            <p:ph type="title"/>
          </p:nvPr>
        </p:nvSpPr>
        <p:spPr>
          <a:xfrm>
            <a:off x="3619500" y="2124670"/>
            <a:ext cx="17145000" cy="101798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PROBABILITY OF FAILURE</a:t>
            </a:r>
            <a:endParaRPr/>
          </a:p>
        </p:txBody>
      </p:sp>
      <p:sp>
        <p:nvSpPr>
          <p:cNvPr id="305" name="Google Shape;305;p47"/>
          <p:cNvSpPr txBox="1"/>
          <p:nvPr>
            <p:ph idx="1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601382" lvl="0" marL="6013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What features do users interact with the most?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How do they interact with these features?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What’s inherently fragile about our code base?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Are there external changes to consider?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How do you feel about it?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Are you proud of the feature?</a:t>
            </a:r>
            <a:endParaRPr/>
          </a:p>
        </p:txBody>
      </p:sp>
      <p:sp>
        <p:nvSpPr>
          <p:cNvPr id="306" name="Google Shape;306;p47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374"/>
              <a:buFont typeface="Arial"/>
              <a:buNone/>
            </a:pPr>
            <a:r>
              <a:rPr b="0" i="0" lang="en-US" sz="1737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PROBABILITY OF FAILURE</a:t>
            </a:r>
            <a:endParaRPr/>
          </a:p>
        </p:txBody>
      </p:sp>
      <p:sp>
        <p:nvSpPr>
          <p:cNvPr id="312" name="Google Shape;312;p48"/>
          <p:cNvSpPr txBox="1"/>
          <p:nvPr>
            <p:ph idx="4294967295" type="subTitle"/>
          </p:nvPr>
        </p:nvSpPr>
        <p:spPr>
          <a:xfrm>
            <a:off x="3619500" y="603879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THESE ARE VERY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EDUCATED GUESSES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ABOUT WHAT MIGHT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FAIL</a:t>
            </a:r>
            <a:endParaRPr/>
          </a:p>
        </p:txBody>
      </p:sp>
      <p:sp>
        <p:nvSpPr>
          <p:cNvPr id="313" name="Google Shape;313;p48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222" id="318" name="Google Shape;318;p49"/>
          <p:cNvPicPr preferRelativeResize="0"/>
          <p:nvPr/>
        </p:nvPicPr>
        <p:blipFill rotWithShape="1">
          <a:blip r:embed="rId3">
            <a:alphaModFix/>
          </a:blip>
          <a:srcRect b="0" l="115" r="0" t="0"/>
          <a:stretch/>
        </p:blipFill>
        <p:spPr>
          <a:xfrm>
            <a:off x="1270328" y="2514203"/>
            <a:ext cx="9497425" cy="950907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>
            <p:ph type="title"/>
          </p:nvPr>
        </p:nvSpPr>
        <p:spPr>
          <a:xfrm>
            <a:off x="11334750" y="9036843"/>
            <a:ext cx="942975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JUMPING OFF THE ROOF HAS A LOT OF RISK.</a:t>
            </a:r>
            <a:endParaRPr/>
          </a:p>
        </p:txBody>
      </p:sp>
      <p:sp>
        <p:nvSpPr>
          <p:cNvPr id="320" name="Google Shape;320;p49"/>
          <p:cNvSpPr txBox="1"/>
          <p:nvPr>
            <p:ph idx="1" type="body"/>
          </p:nvPr>
        </p:nvSpPr>
        <p:spPr>
          <a:xfrm>
            <a:off x="11334750" y="6000750"/>
            <a:ext cx="9757853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IS PRETTY SURE</a:t>
            </a:r>
            <a:endParaRPr/>
          </a:p>
        </p:txBody>
      </p:sp>
      <p:sp>
        <p:nvSpPr>
          <p:cNvPr id="321" name="Google Shape;321;p49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992"/>
              <a:buFont typeface="Arial"/>
              <a:buNone/>
            </a:pPr>
            <a:r>
              <a:rPr b="0" i="0" lang="en-US" sz="1999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OTHER TYPES OF RISK</a:t>
            </a:r>
            <a:endParaRPr/>
          </a:p>
        </p:txBody>
      </p:sp>
      <p:sp>
        <p:nvSpPr>
          <p:cNvPr id="327" name="Google Shape;327;p50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FACTORS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OUTSIDE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OF YOUR FEATURE, USE CASE, OR APPLICATION </a:t>
            </a:r>
            <a:endParaRPr/>
          </a:p>
        </p:txBody>
      </p:sp>
      <p:sp>
        <p:nvSpPr>
          <p:cNvPr id="328" name="Google Shape;328;p50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OTHER TYPES OF RISKS</a:t>
            </a:r>
            <a:endParaRPr/>
          </a:p>
        </p:txBody>
      </p:sp>
      <p:sp>
        <p:nvSpPr>
          <p:cNvPr id="334" name="Google Shape;334;p51"/>
          <p:cNvSpPr txBox="1"/>
          <p:nvPr>
            <p:ph idx="1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575235" lvl="0" marL="57523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620"/>
              <a:buFont typeface="Avenir"/>
              <a:buChar char="‣"/>
            </a:pPr>
            <a:r>
              <a:rPr b="0" i="0" lang="en-US" sz="44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Modified time table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620"/>
              <a:buFont typeface="Avenir"/>
              <a:buChar char="‣"/>
            </a:pPr>
            <a:r>
              <a:rPr b="0" i="0" lang="en-US" sz="44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Environment issues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620"/>
              <a:buFont typeface="Avenir"/>
              <a:buChar char="‣"/>
            </a:pPr>
            <a:r>
              <a:rPr b="0" i="0" lang="en-US" sz="44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New or inexperienced team members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620"/>
              <a:buFont typeface="Avenir"/>
              <a:buChar char="‣"/>
            </a:pPr>
            <a:r>
              <a:rPr b="0" i="0" lang="en-US" sz="44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Natural disasters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620"/>
              <a:buFont typeface="Avenir"/>
              <a:buChar char="‣"/>
            </a:pPr>
            <a:r>
              <a:rPr b="0" i="0" lang="en-US" sz="44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Sickness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620"/>
              <a:buFont typeface="Avenir"/>
              <a:buChar char="‣"/>
            </a:pPr>
            <a:r>
              <a:rPr b="0" i="0" lang="en-US" sz="44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Outside pressure</a:t>
            </a:r>
            <a:endParaRPr/>
          </a:p>
          <a:p>
            <a:pPr indent="-575235" lvl="0" marL="575235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accent1"/>
              </a:buClr>
              <a:buSzPts val="4620"/>
              <a:buFont typeface="Avenir"/>
              <a:buChar char="‣"/>
            </a:pPr>
            <a:r>
              <a:rPr b="0" i="0" lang="en-US" sz="44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Industry-specific risks</a:t>
            </a:r>
            <a:endParaRPr/>
          </a:p>
        </p:txBody>
      </p:sp>
      <p:sp>
        <p:nvSpPr>
          <p:cNvPr id="335" name="Google Shape;335;p51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238" id="340" name="Google Shape;340;p52"/>
          <p:cNvPicPr preferRelativeResize="0"/>
          <p:nvPr/>
        </p:nvPicPr>
        <p:blipFill rotWithShape="1">
          <a:blip r:embed="rId3">
            <a:alphaModFix/>
          </a:blip>
          <a:srcRect b="0" l="99" r="97" t="0"/>
          <a:stretch/>
        </p:blipFill>
        <p:spPr>
          <a:xfrm>
            <a:off x="1840507" y="2543210"/>
            <a:ext cx="7691801" cy="770753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2"/>
          <p:cNvSpPr txBox="1"/>
          <p:nvPr>
            <p:ph type="title"/>
          </p:nvPr>
        </p:nvSpPr>
        <p:spPr>
          <a:xfrm>
            <a:off x="11334750" y="9036843"/>
            <a:ext cx="942975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IS IT REALLY NECESSARY?</a:t>
            </a:r>
            <a:endParaRPr/>
          </a:p>
        </p:txBody>
      </p:sp>
      <p:sp>
        <p:nvSpPr>
          <p:cNvPr id="342" name="Google Shape;342;p52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251"/>
              <a:buFont typeface="Avenir"/>
              <a:buNone/>
            </a:pPr>
            <a:r>
              <a:rPr b="0" i="0" lang="en-US" sz="7251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FEELS THAT’S A LOT TO THINK ABOUT.  </a:t>
            </a:r>
            <a:endParaRPr/>
          </a:p>
        </p:txBody>
      </p:sp>
      <p:pic>
        <p:nvPicPr>
          <p:cNvPr descr="Shape 241" id="343" name="Google Shape;343;p52"/>
          <p:cNvPicPr preferRelativeResize="0"/>
          <p:nvPr/>
        </p:nvPicPr>
        <p:blipFill rotWithShape="1">
          <a:blip r:embed="rId4">
            <a:alphaModFix/>
          </a:blip>
          <a:srcRect b="20111" l="6260" r="9440" t="4733"/>
          <a:stretch/>
        </p:blipFill>
        <p:spPr>
          <a:xfrm>
            <a:off x="1645243" y="1674103"/>
            <a:ext cx="8460934" cy="1005740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2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42"/>
              <a:buFont typeface="Arial"/>
              <a:buNone/>
            </a:pPr>
            <a:r>
              <a:rPr b="1" i="0" lang="en-US" sz="1404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 CAN’T TEST EVERYTHING </a:t>
            </a:r>
            <a:endParaRPr/>
          </a:p>
        </p:txBody>
      </p:sp>
      <p:sp>
        <p:nvSpPr>
          <p:cNvPr id="350" name="Google Shape;350;p53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882"/>
              <a:buFont typeface="Avenir"/>
              <a:buNone/>
            </a:pPr>
            <a:r>
              <a:rPr b="0" i="0" lang="en-US" sz="6882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WE HAVE </a:t>
            </a:r>
            <a:r>
              <a:rPr b="0" i="0" lang="en-US" sz="688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LIMITED</a:t>
            </a:r>
            <a:r>
              <a:rPr b="0" i="0" lang="en-US" sz="6882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TIME, BODIES, ATTENTION, MONEY, AND OTHER </a:t>
            </a:r>
            <a:r>
              <a:rPr b="0" i="0" lang="en-US" sz="688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/>
          </a:p>
        </p:txBody>
      </p:sp>
      <p:sp>
        <p:nvSpPr>
          <p:cNvPr id="351" name="Google Shape;351;p53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58"/>
              <a:buFont typeface="Arial"/>
              <a:buNone/>
            </a:pPr>
            <a:r>
              <a:rPr b="1" i="0" lang="en-US" sz="9758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COMMUNICATE CLEARLY AND PRECISELY WHY WE TEST WHAT WE TEST</a:t>
            </a:r>
            <a:endParaRPr/>
          </a:p>
        </p:txBody>
      </p:sp>
      <p:sp>
        <p:nvSpPr>
          <p:cNvPr id="357" name="Google Shape;357;p54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WHAT WE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CAN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DO IS</a:t>
            </a:r>
            <a:endParaRPr/>
          </a:p>
        </p:txBody>
      </p:sp>
      <p:sp>
        <p:nvSpPr>
          <p:cNvPr id="358" name="Google Shape;358;p54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887"/>
              <a:buFont typeface="Arial"/>
              <a:buNone/>
            </a:pPr>
            <a:r>
              <a:rPr b="0" i="0" lang="en-US" sz="6887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AND WHEN I SAY “TEST”, I MEAN…</a:t>
            </a:r>
            <a:endParaRPr/>
          </a:p>
        </p:txBody>
      </p:sp>
      <p:sp>
        <p:nvSpPr>
          <p:cNvPr id="364" name="Google Shape;364;p55"/>
          <p:cNvSpPr txBox="1"/>
          <p:nvPr>
            <p:ph idx="1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601382" lvl="0" marL="6013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Giving more attention to one item than another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Raising concerns about a feature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Discussing the need for more resources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Choosing what stories to play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Asking for more time on a project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Manual and automated testing efforts</a:t>
            </a:r>
            <a:endParaRPr/>
          </a:p>
        </p:txBody>
      </p:sp>
      <p:sp>
        <p:nvSpPr>
          <p:cNvPr id="365" name="Google Shape;365;p55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271" id="370" name="Google Shape;370;p56"/>
          <p:cNvPicPr preferRelativeResize="0"/>
          <p:nvPr/>
        </p:nvPicPr>
        <p:blipFill rotWithShape="1">
          <a:blip r:embed="rId3">
            <a:alphaModFix amt="90000"/>
          </a:blip>
          <a:srcRect b="3029" l="16754" r="17742" t="17873"/>
          <a:stretch/>
        </p:blipFill>
        <p:spPr>
          <a:xfrm>
            <a:off x="1707866" y="1439267"/>
            <a:ext cx="8975496" cy="108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6"/>
          <p:cNvSpPr txBox="1"/>
          <p:nvPr>
            <p:ph type="title"/>
          </p:nvPr>
        </p:nvSpPr>
        <p:spPr>
          <a:xfrm>
            <a:off x="11334750" y="9049543"/>
            <a:ext cx="942975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58"/>
              <a:buFont typeface="Arial"/>
              <a:buNone/>
            </a:pPr>
            <a:r>
              <a:rPr b="1" i="0" lang="en-US" sz="9758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SERIOUS DISCUSSION ABOUT RISK</a:t>
            </a:r>
            <a:endParaRPr/>
          </a:p>
        </p:txBody>
      </p:sp>
      <p:sp>
        <p:nvSpPr>
          <p:cNvPr id="372" name="Google Shape;372;p56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THINKS WE SHOULD HAVE</a:t>
            </a:r>
            <a:endParaRPr/>
          </a:p>
        </p:txBody>
      </p:sp>
      <p:sp>
        <p:nvSpPr>
          <p:cNvPr id="373" name="Google Shape;373;p56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11334750" y="9036843"/>
            <a:ext cx="12447985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</a:pPr>
            <a:r>
              <a:rPr b="1" i="0" lang="en-US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HE TRAPPED HIMSELF IN THE BATHROOM FOR 12 HOURS ONCE.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THIS IS DANTE.</a:t>
            </a:r>
            <a:endParaRPr/>
          </a:p>
        </p:txBody>
      </p:sp>
      <p:sp>
        <p:nvSpPr>
          <p:cNvPr id="114" name="Google Shape;114;p21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Image uploaded from iOS (57).jpg" id="115" name="Google Shape;11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381" y="0"/>
            <a:ext cx="10287001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279" id="378" name="Google Shape;378;p57"/>
          <p:cNvPicPr preferRelativeResize="0"/>
          <p:nvPr/>
        </p:nvPicPr>
        <p:blipFill rotWithShape="1">
          <a:blip r:embed="rId3">
            <a:alphaModFix amt="50000"/>
          </a:blip>
          <a:srcRect b="18059" l="0" r="0" t="18059"/>
          <a:stretch/>
        </p:blipFill>
        <p:spPr>
          <a:xfrm>
            <a:off x="5380235" y="574734"/>
            <a:ext cx="13623413" cy="7659712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379" name="Google Shape;379;p57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80"/>
              <a:buFont typeface="Arial"/>
              <a:buNone/>
            </a:pPr>
            <a:r>
              <a:rPr b="0" i="0" lang="en-US" sz="1428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DANTE JUST WANTS TO TAKE NAPS</a:t>
            </a:r>
            <a:endParaRPr/>
          </a:p>
        </p:txBody>
      </p:sp>
      <p:sp>
        <p:nvSpPr>
          <p:cNvPr id="380" name="Google Shape;380;p57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HAHA, NAAAAAH</a:t>
            </a:r>
            <a:endParaRPr/>
          </a:p>
        </p:txBody>
      </p:sp>
      <p:sp>
        <p:nvSpPr>
          <p:cNvPr id="381" name="Google Shape;381;p57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8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</a:pPr>
            <a:r>
              <a:rPr b="0" i="0" lang="en-US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YES: RISK MATRIX</a:t>
            </a:r>
            <a:endParaRPr/>
          </a:p>
        </p:txBody>
      </p:sp>
      <p:sp>
        <p:nvSpPr>
          <p:cNvPr id="387" name="Google Shape;387;p58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CAN WE MAKE THIS EASIER VISUALLY?</a:t>
            </a:r>
            <a:endParaRPr/>
          </a:p>
        </p:txBody>
      </p:sp>
      <p:sp>
        <p:nvSpPr>
          <p:cNvPr id="388" name="Google Shape;388;p58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9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</a:pPr>
            <a:r>
              <a:rPr b="0" i="0" lang="en-US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 MATH</a:t>
            </a:r>
            <a:endParaRPr/>
          </a:p>
        </p:txBody>
      </p:sp>
      <p:sp>
        <p:nvSpPr>
          <p:cNvPr id="394" name="Google Shape;394;p59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FIRST THINGS FIRST</a:t>
            </a:r>
            <a:endParaRPr/>
          </a:p>
        </p:txBody>
      </p:sp>
      <p:sp>
        <p:nvSpPr>
          <p:cNvPr id="395" name="Google Shape;395;p59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0"/>
          <p:cNvSpPr txBox="1"/>
          <p:nvPr>
            <p:ph type="title"/>
          </p:nvPr>
        </p:nvSpPr>
        <p:spPr>
          <a:xfrm>
            <a:off x="11334750" y="9049543"/>
            <a:ext cx="942975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20"/>
              <a:buFont typeface="Arial"/>
              <a:buNone/>
            </a:pPr>
            <a:r>
              <a:rPr b="1" i="0" lang="en-US" sz="952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THERE WASN’T GOING TO BE MATH</a:t>
            </a:r>
            <a:endParaRPr/>
          </a:p>
        </p:txBody>
      </p:sp>
      <p:sp>
        <p:nvSpPr>
          <p:cNvPr id="401" name="Google Shape;401;p60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THOUGHT</a:t>
            </a:r>
            <a:endParaRPr/>
          </a:p>
        </p:txBody>
      </p:sp>
      <p:sp>
        <p:nvSpPr>
          <p:cNvPr id="402" name="Google Shape;402;p60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Shape 390" id="403" name="Google Shape;403;p60"/>
          <p:cNvPicPr preferRelativeResize="0"/>
          <p:nvPr/>
        </p:nvPicPr>
        <p:blipFill rotWithShape="1">
          <a:blip r:embed="rId3">
            <a:alphaModFix/>
          </a:blip>
          <a:srcRect b="0" l="98" r="97" t="0"/>
          <a:stretch/>
        </p:blipFill>
        <p:spPr>
          <a:xfrm>
            <a:off x="421243" y="2067520"/>
            <a:ext cx="10381350" cy="1040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1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80"/>
              <a:buFont typeface="Arial"/>
              <a:buNone/>
            </a:pPr>
            <a:r>
              <a:rPr b="0" i="0" lang="en-US" sz="1428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IT IS DOESN’T MATTER AS LONG AS IT MAKES SENSE</a:t>
            </a:r>
            <a:endParaRPr/>
          </a:p>
        </p:txBody>
      </p:sp>
      <p:sp>
        <p:nvSpPr>
          <p:cNvPr id="409" name="Google Shape;409;p61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DETERMINE A RATING SYSTEM</a:t>
            </a:r>
            <a:endParaRPr/>
          </a:p>
        </p:txBody>
      </p:sp>
      <p:sp>
        <p:nvSpPr>
          <p:cNvPr id="410" name="Google Shape;410;p61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2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706"/>
              <a:buFont typeface="Arial"/>
              <a:buNone/>
            </a:pPr>
            <a:r>
              <a:rPr b="0" i="0" lang="en-US" sz="2070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MAKE A RISK MATRIX</a:t>
            </a:r>
            <a:endParaRPr/>
          </a:p>
        </p:txBody>
      </p:sp>
      <p:sp>
        <p:nvSpPr>
          <p:cNvPr id="416" name="Google Shape;416;p62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NOW, DOCUMENT IT</a:t>
            </a:r>
            <a:endParaRPr/>
          </a:p>
        </p:txBody>
      </p:sp>
      <p:sp>
        <p:nvSpPr>
          <p:cNvPr id="417" name="Google Shape;417;p62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2" name="Google Shape;422;p63"/>
          <p:cNvGraphicFramePr/>
          <p:nvPr/>
        </p:nvGraphicFramePr>
        <p:xfrm>
          <a:off x="1017328" y="2139013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{824CB7E8-9B97-48E8-9DB2-C058DC7D0E77}</a:tableStyleId>
              </a:tblPr>
              <a:tblGrid>
                <a:gridCol w="10577875"/>
                <a:gridCol w="4116375"/>
                <a:gridCol w="4648075"/>
                <a:gridCol w="3503100"/>
              </a:tblGrid>
              <a:tr h="2871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b="1" lang="en-US" sz="5000" u="none" cap="none" strike="noStrike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Item/Story/Use Case</a:t>
                      </a:r>
                      <a:endParaRPr/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b="1" lang="en-US" sz="5000" u="none" cap="none" strike="noStrike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Impact of Failure</a:t>
                      </a:r>
                      <a:endParaRPr/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b="1" lang="en-US" sz="5000" u="none" cap="none" strike="noStrike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Probability of Failure</a:t>
                      </a:r>
                      <a:endParaRPr/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b="1" lang="en-US" sz="5000" u="none" cap="none" strike="noStrike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</a:t>
                      </a:r>
                      <a:endParaRPr/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788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Send user email confirming their recent purchase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7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3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21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2681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Shopping cart redirect to PayPal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9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2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18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2681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Adding a newly created item type to a shopping cart</a:t>
                      </a:r>
                      <a:endParaRPr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9</a:t>
                      </a:r>
                      <a:endParaRPr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6</a:t>
                      </a:r>
                      <a:endParaRPr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chemeClr val="accent1"/>
                          </a:solidFill>
                        </a:rPr>
                        <a:t>54</a:t>
                      </a:r>
                      <a:endParaRPr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23" name="Google Shape;423;p63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4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OTHER ELEMENTS OF A RISK MATRIX</a:t>
            </a:r>
            <a:endParaRPr/>
          </a:p>
        </p:txBody>
      </p:sp>
      <p:sp>
        <p:nvSpPr>
          <p:cNvPr id="429" name="Google Shape;429;p64"/>
          <p:cNvSpPr txBox="1"/>
          <p:nvPr>
            <p:ph idx="1" type="body"/>
          </p:nvPr>
        </p:nvSpPr>
        <p:spPr>
          <a:xfrm>
            <a:off x="3619500" y="3857625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483197" lvl="0" marL="48319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81"/>
              <a:buFont typeface="Avenir"/>
              <a:buChar char="‣"/>
            </a:pPr>
            <a:r>
              <a:rPr b="0" i="0" lang="en-US" sz="3696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You can include a breakdown of the types of risk if it’s hard to pull out one number</a:t>
            </a:r>
            <a:endParaRPr/>
          </a:p>
          <a:p>
            <a:pPr indent="-483196" lvl="1" marL="856577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881"/>
              <a:buFont typeface="Avenir"/>
              <a:buChar char="‣"/>
            </a:pPr>
            <a:r>
              <a:rPr b="0" i="0" lang="en-US" sz="3696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Usage</a:t>
            </a:r>
            <a:endParaRPr/>
          </a:p>
          <a:p>
            <a:pPr indent="-483196" lvl="1" marL="856577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881"/>
              <a:buFont typeface="Avenir"/>
              <a:buChar char="‣"/>
            </a:pPr>
            <a:r>
              <a:rPr b="0" i="0" lang="en-US" sz="3696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Fragility</a:t>
            </a:r>
            <a:endParaRPr/>
          </a:p>
          <a:p>
            <a:pPr indent="-483196" lvl="1" marL="856577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881"/>
              <a:buFont typeface="Avenir"/>
              <a:buChar char="‣"/>
            </a:pPr>
            <a:r>
              <a:rPr b="0" i="0" lang="en-US" sz="3696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Merges</a:t>
            </a:r>
            <a:endParaRPr/>
          </a:p>
          <a:p>
            <a:pPr indent="-483196" lvl="1" marL="856577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881"/>
              <a:buFont typeface="Avenir"/>
              <a:buChar char="‣"/>
            </a:pPr>
            <a:r>
              <a:rPr b="0" i="0" lang="en-US" sz="3696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Environmental issues</a:t>
            </a:r>
            <a:endParaRPr/>
          </a:p>
          <a:p>
            <a:pPr indent="-483196" lvl="1" marL="856577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881"/>
              <a:buFont typeface="Avenir"/>
              <a:buChar char="‣"/>
            </a:pPr>
            <a:r>
              <a:rPr b="0" i="0" lang="en-US" sz="3696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User frustration</a:t>
            </a:r>
            <a:endParaRPr/>
          </a:p>
          <a:p>
            <a:pPr indent="-483196" lvl="1" marL="856577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881"/>
              <a:buFont typeface="Avenir"/>
              <a:buChar char="‣"/>
            </a:pPr>
            <a:r>
              <a:rPr b="0" i="0" lang="en-US" sz="3696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User familiarity</a:t>
            </a:r>
            <a:endParaRPr/>
          </a:p>
          <a:p>
            <a:pPr indent="-483197" lvl="0" marL="483197" marR="0" rtl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881"/>
              <a:buFont typeface="Avenir"/>
              <a:buChar char="‣"/>
            </a:pPr>
            <a:r>
              <a:rPr b="0" i="0" lang="en-US" sz="3696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Risks may also vary depending on the phase of the project and environment</a:t>
            </a:r>
            <a:endParaRPr/>
          </a:p>
        </p:txBody>
      </p:sp>
      <p:sp>
        <p:nvSpPr>
          <p:cNvPr id="430" name="Google Shape;430;p64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5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</a:pPr>
            <a:r>
              <a:rPr b="0" i="0" lang="en-US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RISK MATRIX</a:t>
            </a:r>
            <a:endParaRPr/>
          </a:p>
        </p:txBody>
      </p:sp>
      <p:sp>
        <p:nvSpPr>
          <p:cNvPr id="436" name="Google Shape;436;p65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COMPLEX OR SIMPLE, AS LONG AS IT CONVEYS THE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CORRECT INFORMATION</a:t>
            </a:r>
            <a:endParaRPr/>
          </a:p>
        </p:txBody>
      </p:sp>
      <p:sp>
        <p:nvSpPr>
          <p:cNvPr id="437" name="Google Shape;437;p65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6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802"/>
              <a:buFont typeface="Arial"/>
              <a:buNone/>
            </a:pPr>
            <a:r>
              <a:rPr b="0" i="0" lang="en-US" sz="1880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REAL WORLD EXAMPLE</a:t>
            </a:r>
            <a:endParaRPr/>
          </a:p>
        </p:txBody>
      </p:sp>
      <p:sp>
        <p:nvSpPr>
          <p:cNvPr id="443" name="Google Shape;443;p66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HOW DO WE TELL THE STORY OF A PROJECT ON THE RAILS?</a:t>
            </a:r>
            <a:endParaRPr/>
          </a:p>
        </p:txBody>
      </p:sp>
      <p:sp>
        <p:nvSpPr>
          <p:cNvPr id="444" name="Google Shape;444;p66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619500" y="3930252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589354" lvl="0" marL="5893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What is my job?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Words are terrible!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Defining risk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Using that definition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Risk matrix and examples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Talking about risk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Additional pictures of cats</a:t>
            </a:r>
            <a:endParaRPr/>
          </a:p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20406995" y="607218"/>
            <a:ext cx="350640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REAL WORLD EXAMPLE</a:t>
            </a:r>
            <a:endParaRPr/>
          </a:p>
        </p:txBody>
      </p:sp>
      <p:sp>
        <p:nvSpPr>
          <p:cNvPr id="450" name="Google Shape;450;p67"/>
          <p:cNvSpPr txBox="1"/>
          <p:nvPr>
            <p:ph idx="1" type="body"/>
          </p:nvPr>
        </p:nvSpPr>
        <p:spPr>
          <a:xfrm>
            <a:off x="3619500" y="3930252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565299" lvl="0" marL="5652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40"/>
              <a:buFont typeface="Avenir"/>
              <a:buChar char="▸"/>
            </a:pPr>
            <a:r>
              <a:rPr b="0" i="0" lang="en-US" sz="432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We were able to describe the project in terms of risks and effects.</a:t>
            </a:r>
            <a:endParaRPr/>
          </a:p>
          <a:p>
            <a:pPr indent="-565299" lvl="1" marL="98312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4540"/>
              <a:buFont typeface="Avenir"/>
              <a:buChar char="▸"/>
            </a:pPr>
            <a:r>
              <a:rPr b="0" i="0" lang="en-US" sz="432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Risk to the user (of catastrophic failure)</a:t>
            </a:r>
            <a:endParaRPr b="0" i="0" sz="4136" u="none" cap="none" strike="noStrike">
              <a:solidFill>
                <a:srgbClr val="838787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565299" lvl="1" marL="98312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4540"/>
              <a:buFont typeface="Avenir"/>
              <a:buChar char="▸"/>
            </a:pPr>
            <a:r>
              <a:rPr b="0" i="0" lang="en-US" sz="432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Risk to engineering (of technical debt)</a:t>
            </a:r>
            <a:endParaRPr b="0" i="0" sz="4136" u="none" cap="none" strike="noStrike">
              <a:solidFill>
                <a:srgbClr val="838787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565299" lvl="1" marL="98312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4540"/>
              <a:buFont typeface="Avenir"/>
              <a:buChar char="▸"/>
            </a:pPr>
            <a:r>
              <a:rPr b="0" i="0" lang="en-US" sz="432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Risk to the team (of failing sprints)</a:t>
            </a:r>
            <a:endParaRPr b="0" i="0" sz="4136" u="none" cap="none" strike="noStrike">
              <a:solidFill>
                <a:srgbClr val="838787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565299" lvl="1" marL="98312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4540"/>
              <a:buFont typeface="Avenir"/>
              <a:buChar char="▸"/>
            </a:pPr>
            <a:r>
              <a:rPr b="0" i="0" lang="en-US" sz="432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When we could fix specific issues (before or after release to production)</a:t>
            </a:r>
            <a:endParaRPr b="0" i="0" sz="4136" u="none" cap="none" strike="noStrike">
              <a:solidFill>
                <a:srgbClr val="838787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565299" lvl="1" marL="98312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4540"/>
              <a:buFont typeface="Avenir"/>
              <a:buChar char="▸"/>
            </a:pPr>
            <a:r>
              <a:rPr b="0" i="0" lang="en-US" sz="4324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I also argued for a ‘pitchfork index.’</a:t>
            </a:r>
            <a:endParaRPr/>
          </a:p>
        </p:txBody>
      </p:sp>
      <p:sp>
        <p:nvSpPr>
          <p:cNvPr id="451" name="Google Shape;451;p67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8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802"/>
              <a:buFont typeface="Arial"/>
              <a:buNone/>
            </a:pPr>
            <a:r>
              <a:rPr b="0" i="0" lang="en-US" sz="1880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REAL WORLD EXAMPLE</a:t>
            </a:r>
            <a:endParaRPr/>
          </a:p>
        </p:txBody>
      </p:sp>
      <p:sp>
        <p:nvSpPr>
          <p:cNvPr id="457" name="Google Shape;457;p68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364"/>
              <a:buFont typeface="Avenir"/>
              <a:buNone/>
            </a:pPr>
            <a:r>
              <a:rPr b="0" i="0" lang="en-US" sz="6364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OUR CONVERSATION TURNED INTO </a:t>
            </a:r>
            <a:r>
              <a:rPr b="0" i="0" lang="en-US" sz="636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ACTION</a:t>
            </a:r>
            <a:r>
              <a:rPr b="0" i="0" lang="en-US" sz="6364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, GAINING EXTRA TIME TO HARDEN THE PRODUCT.</a:t>
            </a:r>
            <a:endParaRPr/>
          </a:p>
        </p:txBody>
      </p:sp>
      <p:sp>
        <p:nvSpPr>
          <p:cNvPr id="458" name="Google Shape;458;p68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9"/>
          <p:cNvSpPr txBox="1"/>
          <p:nvPr>
            <p:ph type="title"/>
          </p:nvPr>
        </p:nvSpPr>
        <p:spPr>
          <a:xfrm>
            <a:off x="11334750" y="9036843"/>
            <a:ext cx="942975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Font typeface="Arial"/>
              <a:buNone/>
            </a:pPr>
            <a:r>
              <a:rPr b="1" i="0" lang="en-US" sz="9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WITH EVERYONE INVOLVED</a:t>
            </a:r>
            <a:endParaRPr/>
          </a:p>
        </p:txBody>
      </p:sp>
      <p:sp>
        <p:nvSpPr>
          <p:cNvPr id="464" name="Google Shape;464;p69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956"/>
              <a:buFont typeface="Avenir"/>
              <a:buNone/>
            </a:pPr>
            <a:br>
              <a:rPr b="0" i="0" lang="en-US" sz="6956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6956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DISCUSSES RISK</a:t>
            </a:r>
            <a:endParaRPr/>
          </a:p>
        </p:txBody>
      </p:sp>
      <p:sp>
        <p:nvSpPr>
          <p:cNvPr id="465" name="Google Shape;465;p69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Image uploaded from iOS (104).jpg" id="466" name="Google Shape;466;p69"/>
          <p:cNvPicPr preferRelativeResize="0"/>
          <p:nvPr/>
        </p:nvPicPr>
        <p:blipFill rotWithShape="1">
          <a:blip r:embed="rId3">
            <a:alphaModFix/>
          </a:blip>
          <a:srcRect b="14772" l="14772" r="14772" t="14772"/>
          <a:stretch/>
        </p:blipFill>
        <p:spPr>
          <a:xfrm>
            <a:off x="439711" y="2911673"/>
            <a:ext cx="10523790" cy="7892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0"/>
          <p:cNvSpPr txBox="1"/>
          <p:nvPr>
            <p:ph type="title"/>
          </p:nvPr>
        </p:nvSpPr>
        <p:spPr>
          <a:xfrm>
            <a:off x="1985112" y="2207418"/>
            <a:ext cx="20413776" cy="5033964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200"/>
              <a:buFont typeface="Arial"/>
              <a:buNone/>
            </a:pPr>
            <a:r>
              <a:rPr b="1" i="0" lang="en-US" sz="1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 FRIENDS WERE HARMED IN THE MAKING OF THIS PRESENTATION</a:t>
            </a:r>
            <a:endParaRPr/>
          </a:p>
        </p:txBody>
      </p:sp>
      <p:sp>
        <p:nvSpPr>
          <p:cNvPr id="472" name="Google Shape;472;p70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Image uploaded from iOS (105).jpg" id="473" name="Google Shape;47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5716" y="7782283"/>
            <a:ext cx="6472567" cy="485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1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80"/>
              <a:buFont typeface="Arial"/>
              <a:buNone/>
            </a:pPr>
            <a:r>
              <a:rPr b="0" i="0" lang="en-US" sz="1428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 CAN BECOME A BETTER, MORE COHESIVE TEAM</a:t>
            </a:r>
            <a:endParaRPr/>
          </a:p>
        </p:txBody>
      </p:sp>
      <p:sp>
        <p:nvSpPr>
          <p:cNvPr id="479" name="Google Shape;479;p71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THE MORE WE TALK ABOUT RISK</a:t>
            </a:r>
            <a:endParaRPr/>
          </a:p>
        </p:txBody>
      </p:sp>
      <p:sp>
        <p:nvSpPr>
          <p:cNvPr id="480" name="Google Shape;480;p71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2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42"/>
              <a:buFont typeface="Arial"/>
              <a:buNone/>
            </a:pPr>
            <a:r>
              <a:rPr b="1" i="0" lang="en-US" sz="1404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DOES THIS HELP US?</a:t>
            </a:r>
            <a:endParaRPr/>
          </a:p>
        </p:txBody>
      </p:sp>
      <p:sp>
        <p:nvSpPr>
          <p:cNvPr id="486" name="Google Shape;486;p72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104"/>
              <a:buFont typeface="Avenir"/>
              <a:buNone/>
            </a:pPr>
            <a:r>
              <a:rPr b="0" i="0" lang="en-US" sz="7104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WE CAN USE </a:t>
            </a:r>
            <a:r>
              <a:rPr b="0" i="0" lang="en-US" sz="710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r>
              <a:rPr b="0" i="0" lang="en-US" sz="7104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FOR MORE THOUGHTFUL </a:t>
            </a:r>
            <a:r>
              <a:rPr b="0" i="0" lang="en-US" sz="710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TESTING</a:t>
            </a:r>
            <a:r>
              <a:rPr b="0" i="0" lang="en-US" sz="7104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0" i="0" lang="en-US" sz="710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CONVERSATIONS</a:t>
            </a:r>
            <a:endParaRPr/>
          </a:p>
        </p:txBody>
      </p:sp>
      <p:sp>
        <p:nvSpPr>
          <p:cNvPr id="487" name="Google Shape;487;p72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3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42"/>
              <a:buFont typeface="Arial"/>
              <a:buNone/>
            </a:pPr>
            <a:r>
              <a:rPr b="1" i="0" lang="en-US" sz="1404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DOES THIS HELP US?</a:t>
            </a:r>
            <a:endParaRPr/>
          </a:p>
        </p:txBody>
      </p:sp>
      <p:sp>
        <p:nvSpPr>
          <p:cNvPr id="493" name="Google Shape;493;p73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104"/>
              <a:buFont typeface="Avenir"/>
              <a:buNone/>
            </a:pPr>
            <a:r>
              <a:rPr b="0" i="0" lang="en-US" sz="7104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WE CAN USE </a:t>
            </a:r>
            <a:r>
              <a:rPr b="0" i="0" lang="en-US" sz="710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r>
              <a:rPr b="0" i="0" lang="en-US" sz="7104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FOR MORE THOUGHTFUL </a:t>
            </a:r>
            <a:r>
              <a:rPr b="0" i="0" lang="en-US" sz="710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TESTING</a:t>
            </a:r>
            <a:r>
              <a:rPr b="0" i="0" lang="en-US" sz="7104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0" i="0" lang="en-US" sz="7104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CONVERSATIONS</a:t>
            </a:r>
            <a:endParaRPr/>
          </a:p>
        </p:txBody>
      </p:sp>
      <p:sp>
        <p:nvSpPr>
          <p:cNvPr id="494" name="Google Shape;494;p73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4"/>
          <p:cNvSpPr txBox="1"/>
          <p:nvPr>
            <p:ph type="title"/>
          </p:nvPr>
        </p:nvSpPr>
        <p:spPr>
          <a:xfrm>
            <a:off x="11334750" y="9036843"/>
            <a:ext cx="942975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THINKING ABOUT RISK</a:t>
            </a:r>
            <a:endParaRPr/>
          </a:p>
        </p:txBody>
      </p:sp>
      <p:sp>
        <p:nvSpPr>
          <p:cNvPr id="500" name="Google Shape;500;p74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SOMETIMES GETS OVERWHELMED</a:t>
            </a:r>
            <a:endParaRPr/>
          </a:p>
        </p:txBody>
      </p:sp>
      <p:pic>
        <p:nvPicPr>
          <p:cNvPr descr="Shape 393" id="501" name="Google Shape;501;p74"/>
          <p:cNvPicPr preferRelativeResize="0"/>
          <p:nvPr/>
        </p:nvPicPr>
        <p:blipFill rotWithShape="1">
          <a:blip r:embed="rId3">
            <a:alphaModFix/>
          </a:blip>
          <a:srcRect b="0" l="10570" r="0" t="0"/>
          <a:stretch/>
        </p:blipFill>
        <p:spPr>
          <a:xfrm>
            <a:off x="443014" y="3929260"/>
            <a:ext cx="9317130" cy="5857386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74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5"/>
          <p:cNvSpPr txBox="1"/>
          <p:nvPr>
            <p:ph type="title"/>
          </p:nvPr>
        </p:nvSpPr>
        <p:spPr>
          <a:xfrm>
            <a:off x="11334750" y="9036843"/>
            <a:ext cx="10007459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700"/>
              <a:buFont typeface="Arial"/>
              <a:buNone/>
            </a:pPr>
            <a:r>
              <a:rPr b="1" i="0" lang="en-US" sz="9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DANTE GETS OVERWHELMED A LOT</a:t>
            </a:r>
            <a:endParaRPr/>
          </a:p>
        </p:txBody>
      </p:sp>
      <p:sp>
        <p:nvSpPr>
          <p:cNvPr id="508" name="Google Shape;508;p75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TO BE FAIR</a:t>
            </a:r>
            <a:endParaRPr/>
          </a:p>
        </p:txBody>
      </p:sp>
      <p:pic>
        <p:nvPicPr>
          <p:cNvPr descr="Shape 402" id="509" name="Google Shape;509;p75"/>
          <p:cNvPicPr preferRelativeResize="0"/>
          <p:nvPr/>
        </p:nvPicPr>
        <p:blipFill rotWithShape="1">
          <a:blip r:embed="rId3">
            <a:alphaModFix/>
          </a:blip>
          <a:srcRect b="0" l="0" r="0" t="13640"/>
          <a:stretch/>
        </p:blipFill>
        <p:spPr>
          <a:xfrm>
            <a:off x="1078018" y="1428948"/>
            <a:ext cx="9429891" cy="10857906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75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6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16"/>
              <a:buFont typeface="Arial"/>
              <a:buNone/>
            </a:pPr>
            <a:r>
              <a:rPr b="1" i="0" lang="en-US" sz="6216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/>
          </a:p>
        </p:txBody>
      </p:sp>
      <p:sp>
        <p:nvSpPr>
          <p:cNvPr id="516" name="Google Shape;516;p76"/>
          <p:cNvSpPr txBox="1"/>
          <p:nvPr>
            <p:ph idx="1" type="body"/>
          </p:nvPr>
        </p:nvSpPr>
        <p:spPr>
          <a:xfrm>
            <a:off x="3619500" y="3930252"/>
            <a:ext cx="17145000" cy="859036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589354" lvl="0" marL="5893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What is my job?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Words are terrible!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Defining risk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Using that definition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Risk matrix and examples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Talking about risk</a:t>
            </a:r>
            <a:endParaRPr/>
          </a:p>
          <a:p>
            <a:pPr indent="-589354" lvl="0" marL="589354" marR="0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1"/>
              </a:buClr>
              <a:buSzPts val="4733"/>
              <a:buFont typeface="Avenir"/>
              <a:buChar char="▸"/>
            </a:pPr>
            <a:r>
              <a:rPr b="0" i="0" lang="en-US" sz="450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Additional pictures of cats</a:t>
            </a:r>
            <a:endParaRPr/>
          </a:p>
        </p:txBody>
      </p:sp>
      <p:sp>
        <p:nvSpPr>
          <p:cNvPr id="517" name="Google Shape;517;p76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80"/>
              <a:buFont typeface="Arial"/>
              <a:buNone/>
            </a:pPr>
            <a:r>
              <a:rPr b="0" i="0" lang="en-US" sz="1428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PLEASE DON’T ASK ME TO TEST EVERYTHING</a:t>
            </a:r>
            <a:endParaRPr/>
          </a:p>
        </p:txBody>
      </p:sp>
      <p:sp>
        <p:nvSpPr>
          <p:cNvPr id="128" name="Google Shape;128;p23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CAN’T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TEST EVERYTHING</a:t>
            </a:r>
            <a:endParaRPr/>
          </a:p>
        </p:txBody>
      </p:sp>
      <p:sp>
        <p:nvSpPr>
          <p:cNvPr id="129" name="Google Shape;129;p23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7"/>
          <p:cNvSpPr txBox="1"/>
          <p:nvPr>
            <p:ph idx="1" type="body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venir"/>
              <a:buNone/>
            </a:pPr>
            <a:r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sp>
        <p:nvSpPr>
          <p:cNvPr id="523" name="Google Shape;523;p77"/>
          <p:cNvSpPr txBox="1"/>
          <p:nvPr>
            <p:ph type="title"/>
          </p:nvPr>
        </p:nvSpPr>
        <p:spPr>
          <a:xfrm>
            <a:off x="3619500" y="2160984"/>
            <a:ext cx="885825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832"/>
              <a:buFont typeface="Arial"/>
              <a:buNone/>
            </a:pPr>
            <a:r>
              <a:rPr b="0" i="0" lang="en-US" sz="6832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CONVERSATION STARTERS</a:t>
            </a:r>
            <a:endParaRPr/>
          </a:p>
        </p:txBody>
      </p:sp>
      <p:sp>
        <p:nvSpPr>
          <p:cNvPr id="524" name="Google Shape;524;p77"/>
          <p:cNvSpPr txBox="1"/>
          <p:nvPr>
            <p:ph idx="3" type="body"/>
          </p:nvPr>
        </p:nvSpPr>
        <p:spPr>
          <a:xfrm>
            <a:off x="3619500" y="3857625"/>
            <a:ext cx="11598303" cy="883035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579119" lvl="0" marL="57911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30"/>
              <a:buFont typeface="Avenir"/>
              <a:buChar char="▸"/>
            </a:pPr>
            <a:r>
              <a:rPr b="0" i="0" lang="en-US" sz="364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How do you define risk?</a:t>
            </a:r>
            <a:endParaRPr/>
          </a:p>
          <a:p>
            <a:pPr indent="-579119" lvl="0" marL="57911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3830"/>
              <a:buFont typeface="Avenir"/>
              <a:buChar char="▸"/>
            </a:pPr>
            <a:r>
              <a:rPr b="0" i="0" lang="en-US" sz="364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How do you tell the story of your application, feature, or use case?</a:t>
            </a:r>
            <a:endParaRPr/>
          </a:p>
          <a:p>
            <a:pPr indent="-579119" lvl="0" marL="57911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3830"/>
              <a:buFont typeface="Avenir"/>
              <a:buChar char="▸"/>
            </a:pPr>
            <a:r>
              <a:rPr b="0" i="0" lang="en-US" sz="364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What’s your job title?  Your job?</a:t>
            </a:r>
            <a:endParaRPr/>
          </a:p>
          <a:p>
            <a:pPr indent="-579119" lvl="0" marL="57911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3830"/>
              <a:buFont typeface="Avenir"/>
              <a:buChar char="▸"/>
            </a:pPr>
            <a:r>
              <a:rPr b="0" i="0" lang="en-US" sz="364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In retrospect, when should you have spoken up? What resources do you need to make that easier next time?</a:t>
            </a:r>
            <a:endParaRPr/>
          </a:p>
          <a:p>
            <a:pPr indent="-579119" lvl="0" marL="57911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3830"/>
              <a:buFont typeface="Avenir"/>
              <a:buChar char="▸"/>
            </a:pPr>
            <a:r>
              <a:rPr b="0" i="0" lang="en-US" sz="364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What takes a lot of your time at work?</a:t>
            </a:r>
            <a:endParaRPr/>
          </a:p>
          <a:p>
            <a:pPr indent="-579119" lvl="0" marL="579119" marR="0" rtl="0" algn="l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1"/>
              </a:buClr>
              <a:buSzPts val="3830"/>
              <a:buFont typeface="Avenir"/>
              <a:buChar char="▸"/>
            </a:pPr>
            <a:r>
              <a:rPr b="0" i="0" lang="en-US" sz="3648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Sometimes, it takes a lot of “spoons” to start these conversations. Be kind and soft, like Dante.</a:t>
            </a:r>
            <a:endParaRPr/>
          </a:p>
        </p:txBody>
      </p:sp>
      <p:sp>
        <p:nvSpPr>
          <p:cNvPr id="525" name="Google Shape;525;p77"/>
          <p:cNvSpPr txBox="1"/>
          <p:nvPr>
            <p:ph idx="12" type="sldNum"/>
          </p:nvPr>
        </p:nvSpPr>
        <p:spPr>
          <a:xfrm>
            <a:off x="20211931" y="607218"/>
            <a:ext cx="545704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descr="Image uploaded from iOS (35).jpg" id="526" name="Google Shape;52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88405" y="2675744"/>
            <a:ext cx="6992758" cy="932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8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38668193_10105567765350519_1792958398640160768_o.jpg" id="532" name="Google Shape;53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0" y="0"/>
            <a:ext cx="13716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8442281_10105558381291249_6739353602151677952_o.jpg" id="533" name="Google Shape;53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0" y="0"/>
            <a:ext cx="13716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9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38668193_10105567765350519_1792958398640160768_o.jpg" id="539" name="Google Shape;53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0" y="0"/>
            <a:ext cx="13716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8442281_10105558381291249_6739353602151677952_o.jpg" id="540" name="Google Shape;540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0" y="0"/>
            <a:ext cx="13716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0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38668193_10105567765350519_1792958398640160768_o.jpg" id="546" name="Google Shape;54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5334000" y="0"/>
            <a:ext cx="13716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uploaded from iOS (23).jpg" id="551" name="Google Shape;551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8500" y="0"/>
            <a:ext cx="10287000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 390" id="552" name="Google Shape;552;p81"/>
          <p:cNvPicPr preferRelativeResize="0"/>
          <p:nvPr/>
        </p:nvPicPr>
        <p:blipFill rotWithShape="1">
          <a:blip r:embed="rId4">
            <a:alphaModFix/>
          </a:blip>
          <a:srcRect b="0" l="99" r="97" t="0"/>
          <a:stretch/>
        </p:blipFill>
        <p:spPr>
          <a:xfrm>
            <a:off x="16466786" y="2260182"/>
            <a:ext cx="7691800" cy="77075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 399" id="553" name="Google Shape;553;p81"/>
          <p:cNvPicPr preferRelativeResize="0"/>
          <p:nvPr/>
        </p:nvPicPr>
        <p:blipFill rotWithShape="1">
          <a:blip r:embed="rId5">
            <a:alphaModFix/>
          </a:blip>
          <a:srcRect b="0" l="99" r="97" t="0"/>
          <a:stretch/>
        </p:blipFill>
        <p:spPr>
          <a:xfrm>
            <a:off x="-210129" y="387839"/>
            <a:ext cx="7691801" cy="7707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 424" id="554" name="Google Shape;554;p81"/>
          <p:cNvPicPr preferRelativeResize="0"/>
          <p:nvPr/>
        </p:nvPicPr>
        <p:blipFill rotWithShape="1">
          <a:blip r:embed="rId6">
            <a:alphaModFix/>
          </a:blip>
          <a:srcRect b="0" l="99" r="97" t="0"/>
          <a:stretch/>
        </p:blipFill>
        <p:spPr>
          <a:xfrm>
            <a:off x="9434614" y="-483018"/>
            <a:ext cx="7691801" cy="7707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 440" id="555" name="Google Shape;555;p81"/>
          <p:cNvPicPr preferRelativeResize="0"/>
          <p:nvPr/>
        </p:nvPicPr>
        <p:blipFill rotWithShape="1">
          <a:blip r:embed="rId7">
            <a:alphaModFix/>
          </a:blip>
          <a:srcRect b="0" l="99" r="97" t="0"/>
          <a:stretch/>
        </p:blipFill>
        <p:spPr>
          <a:xfrm>
            <a:off x="5102099" y="6636239"/>
            <a:ext cx="7691801" cy="7707536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81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  <p:pic>
        <p:nvPicPr>
          <p:cNvPr descr="Shape 304" id="557" name="Google Shape;557;p81"/>
          <p:cNvPicPr preferRelativeResize="0"/>
          <p:nvPr/>
        </p:nvPicPr>
        <p:blipFill rotWithShape="1">
          <a:blip r:embed="rId8">
            <a:alphaModFix/>
          </a:blip>
          <a:srcRect b="2331" l="1804" r="0" t="0"/>
          <a:stretch/>
        </p:blipFill>
        <p:spPr>
          <a:xfrm>
            <a:off x="15410948" y="5591483"/>
            <a:ext cx="9471491" cy="12561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 432" id="558" name="Google Shape;558;p81"/>
          <p:cNvPicPr preferRelativeResize="0"/>
          <p:nvPr/>
        </p:nvPicPr>
        <p:blipFill rotWithShape="1">
          <a:blip r:embed="rId9">
            <a:alphaModFix/>
          </a:blip>
          <a:srcRect b="0" l="0" r="0" t="212"/>
          <a:stretch/>
        </p:blipFill>
        <p:spPr>
          <a:xfrm>
            <a:off x="11276130" y="6505270"/>
            <a:ext cx="7986893" cy="7969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uploaded from iOS (3).jpg" id="559" name="Google Shape;559;p8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1507712" y="4092314"/>
            <a:ext cx="10287001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uploaded from iOS (80).jpg" id="560" name="Google Shape;560;p8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331609" y="-1808210"/>
            <a:ext cx="9430796" cy="7073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 328" id="134" name="Google Shape;134;p24"/>
          <p:cNvPicPr preferRelativeResize="0"/>
          <p:nvPr/>
        </p:nvPicPr>
        <p:blipFill rotWithShape="1">
          <a:blip r:embed="rId3">
            <a:alphaModFix/>
          </a:blip>
          <a:srcRect b="0" l="0" r="0" t="8800"/>
          <a:stretch/>
        </p:blipFill>
        <p:spPr>
          <a:xfrm>
            <a:off x="1139655" y="907551"/>
            <a:ext cx="9538017" cy="1159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>
            <p:ph type="title"/>
          </p:nvPr>
        </p:nvSpPr>
        <p:spPr>
          <a:xfrm>
            <a:off x="11334750" y="9036843"/>
            <a:ext cx="942975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800"/>
              <a:buFont typeface="Arial"/>
              <a:buNone/>
            </a:pPr>
            <a:r>
              <a:rPr b="1" i="0" lang="en-US" sz="7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DANTE LIKES NICE THINGS; DON’T QUIT YOUR JOB</a:t>
            </a:r>
            <a:endParaRPr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11334750" y="6000750"/>
            <a:ext cx="942975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DANTE THOUGHT THAT WAS YOUR JOB</a:t>
            </a:r>
            <a:endParaRPr/>
          </a:p>
        </p:txBody>
      </p:sp>
      <p:sp>
        <p:nvSpPr>
          <p:cNvPr id="137" name="Google Shape;137;p24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idx="4294967295" type="ctr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0"/>
              <a:buFont typeface="Arial"/>
              <a:buNone/>
            </a:pPr>
            <a:r>
              <a:rPr b="0" i="0" lang="en-US" sz="2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THEN WHAT IS?</a:t>
            </a:r>
            <a:endParaRPr/>
          </a:p>
        </p:txBody>
      </p:sp>
      <p:sp>
        <p:nvSpPr>
          <p:cNvPr id="143" name="Google Shape;143;p25"/>
          <p:cNvSpPr txBox="1"/>
          <p:nvPr>
            <p:ph idx="4294967295" type="subTitle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400"/>
              <a:buFont typeface="Avenir"/>
              <a:buNone/>
            </a:pP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IF TESTING </a:t>
            </a:r>
            <a:r>
              <a:rPr b="0" i="0" lang="en-US" sz="7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EVERYTHING</a:t>
            </a:r>
            <a:r>
              <a:rPr b="0" i="0" lang="en-US" sz="74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 ISN’T MY JOB</a:t>
            </a:r>
            <a:endParaRPr/>
          </a:p>
        </p:txBody>
      </p:sp>
      <p:sp>
        <p:nvSpPr>
          <p:cNvPr id="144" name="Google Shape;144;p25"/>
          <p:cNvSpPr txBox="1"/>
          <p:nvPr/>
        </p:nvSpPr>
        <p:spPr>
          <a:xfrm>
            <a:off x="19832131" y="180389"/>
            <a:ext cx="7114779" cy="829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@jennydoesthings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619500" y="2160984"/>
            <a:ext cx="17145000" cy="101798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887"/>
              <a:buFont typeface="Arial"/>
              <a:buNone/>
            </a:pPr>
            <a:r>
              <a:rPr b="0" i="0" lang="en-US" sz="6887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MY JOB?</a:t>
            </a:r>
            <a:endParaRPr/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3447369" y="3296329"/>
            <a:ext cx="18159923" cy="9874534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-601382" lvl="0" marL="6013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Ask questions. Absorb answers. Translate them.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Verify that systems under test preform in the ways that all the stakeholders expect, or help reset those expectations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Educate other humans about ‘testing’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Advocate for practices, methodologies, and thought patterns that encourage quality in the code base and the organization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Defuse bombs</a:t>
            </a:r>
            <a:endParaRPr/>
          </a:p>
          <a:p>
            <a:pPr indent="-601382" lvl="0" marL="601382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830"/>
              <a:buFont typeface="Avenir"/>
              <a:buChar char="▸"/>
            </a:pPr>
            <a:r>
              <a:rPr b="0" i="0" lang="en-US" sz="46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Evaluate and communicate risk</a:t>
            </a:r>
            <a:endParaRPr/>
          </a:p>
        </p:txBody>
      </p:sp>
      <p:sp>
        <p:nvSpPr>
          <p:cNvPr id="151" name="Google Shape;151;p26"/>
          <p:cNvSpPr txBox="1"/>
          <p:nvPr>
            <p:ph idx="12" type="sldNum"/>
          </p:nvPr>
        </p:nvSpPr>
        <p:spPr>
          <a:xfrm>
            <a:off x="20406995" y="607218"/>
            <a:ext cx="350640" cy="6127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